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8"/>
  </p:notesMasterIdLst>
  <p:handoutMasterIdLst>
    <p:handoutMasterId r:id="rId19"/>
  </p:handoutMasterIdLst>
  <p:sldIdLst>
    <p:sldId id="922" r:id="rId3"/>
    <p:sldId id="962" r:id="rId4"/>
    <p:sldId id="2074" r:id="rId5"/>
    <p:sldId id="960" r:id="rId6"/>
    <p:sldId id="2076" r:id="rId7"/>
    <p:sldId id="2106" r:id="rId8"/>
    <p:sldId id="2104" r:id="rId9"/>
    <p:sldId id="972" r:id="rId10"/>
    <p:sldId id="2107" r:id="rId11"/>
    <p:sldId id="257" r:id="rId12"/>
    <p:sldId id="258" r:id="rId13"/>
    <p:sldId id="2108" r:id="rId14"/>
    <p:sldId id="963" r:id="rId15"/>
    <p:sldId id="2075" r:id="rId16"/>
    <p:sldId id="678" r:id="rId1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c Coward" initials="BC" lastIdx="8" clrIdx="0"/>
  <p:cmAuthor id="2" name="Melissa Wilson" initials="MW" lastIdx="0" clrIdx="1"/>
  <p:cmAuthor id="3" name="Kraig Kojian" initials="KK" lastIdx="5" clrIdx="2">
    <p:extLst>
      <p:ext uri="{19B8F6BF-5375-455C-9EA6-DF929625EA0E}">
        <p15:presenceInfo xmlns:p15="http://schemas.microsoft.com/office/powerpoint/2012/main" userId="S-1-5-21-533849993-4283402120-3932835225-1124" providerId="AD"/>
      </p:ext>
    </p:extLst>
  </p:cmAuthor>
  <p:cmAuthor id="4" name="Kraig Kojian" initials="KK [2]" lastIdx="3" clrIdx="3">
    <p:extLst>
      <p:ext uri="{19B8F6BF-5375-455C-9EA6-DF929625EA0E}">
        <p15:presenceInfo xmlns:p15="http://schemas.microsoft.com/office/powerpoint/2012/main" userId="S::KraigK@DLBA.Org::b1400c43-9cd6-4abf-9574-97e67fe9d39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4E48"/>
    <a:srgbClr val="F47721"/>
    <a:srgbClr val="A50021"/>
    <a:srgbClr val="CC6600"/>
    <a:srgbClr val="CC0000"/>
    <a:srgbClr val="990033"/>
    <a:srgbClr val="201B4C"/>
    <a:srgbClr val="3B326D"/>
    <a:srgbClr val="221C4D"/>
    <a:srgbClr val="565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9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1085" y="-8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5" y="2"/>
            <a:ext cx="3962400" cy="34409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202CAD99-1A46-47E2-B549-B5F2CD2007FB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5" y="6513910"/>
            <a:ext cx="3962400" cy="34409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440C8152-E052-401E-945E-0C5760891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8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5" y="2"/>
            <a:ext cx="3962400" cy="34409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A222A3AE-657D-3F4A-AD67-151151026B1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5" y="6513910"/>
            <a:ext cx="3962400" cy="34409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DF837D4F-ED16-E044-B611-09ECE4D02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1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1F026-D8D6-954C-9838-CF67E55253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26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1F026-D8D6-954C-9838-CF67E55253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87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1F026-D8D6-954C-9838-CF67E55253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12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1F026-D8D6-954C-9838-CF67E55253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C30F9-441D-406C-8CBC-B3A3FFFF41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22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C30F9-441D-406C-8CBC-B3A3FFFF41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30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1F026-D8D6-954C-9838-CF67E55253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36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1F026-D8D6-954C-9838-CF67E55253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25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1F026-D8D6-954C-9838-CF67E55253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2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1F026-D8D6-954C-9838-CF67E55253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39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C30F9-441D-406C-8CBC-B3A3FFFF41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99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1F026-D8D6-954C-9838-CF67E55253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14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908-D9DF-4357-A336-44EC1049AA7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15-FAD9-4F52-A849-8A57292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2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488405"/>
            <a:ext cx="10515600" cy="36885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908-D9DF-4357-A336-44EC1049AA7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15-FAD9-4F52-A849-8A57292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6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234439"/>
            <a:ext cx="2628900" cy="4942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234439"/>
            <a:ext cx="7734300" cy="49425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908-D9DF-4357-A336-44EC1049AA7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15-FAD9-4F52-A849-8A57292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51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Mobility</a:t>
            </a:r>
            <a:r>
              <a:rPr spc="-30" dirty="0"/>
              <a:t> </a:t>
            </a:r>
            <a:r>
              <a:rPr spc="-10" dirty="0"/>
              <a:t>Programs</a:t>
            </a:r>
            <a:r>
              <a:rPr spc="-15" dirty="0"/>
              <a:t> </a:t>
            </a:r>
            <a:r>
              <a:rPr spc="-5" dirty="0"/>
              <a:t>and</a:t>
            </a:r>
            <a:r>
              <a:rPr spc="-10" dirty="0"/>
              <a:t> Projects</a:t>
            </a:r>
            <a:r>
              <a:rPr spc="-40" dirty="0"/>
              <a:t> </a:t>
            </a:r>
            <a:r>
              <a:rPr spc="-5" dirty="0"/>
              <a:t>2021</a:t>
            </a:r>
            <a:r>
              <a:rPr spc="20" dirty="0"/>
              <a:t> </a:t>
            </a:r>
            <a:r>
              <a:rPr spc="-5" dirty="0"/>
              <a:t>Update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2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2307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2609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Mobility</a:t>
            </a:r>
            <a:r>
              <a:rPr spc="-30" dirty="0"/>
              <a:t> </a:t>
            </a:r>
            <a:r>
              <a:rPr spc="-10" dirty="0"/>
              <a:t>Programs</a:t>
            </a:r>
            <a:r>
              <a:rPr spc="-15" dirty="0"/>
              <a:t> </a:t>
            </a:r>
            <a:r>
              <a:rPr spc="-5" dirty="0"/>
              <a:t>and</a:t>
            </a:r>
            <a:r>
              <a:rPr spc="-10" dirty="0"/>
              <a:t> Projects</a:t>
            </a:r>
            <a:r>
              <a:rPr spc="-40" dirty="0"/>
              <a:t> </a:t>
            </a:r>
            <a:r>
              <a:rPr spc="-5" dirty="0"/>
              <a:t>2021</a:t>
            </a:r>
            <a:r>
              <a:rPr spc="20" dirty="0"/>
              <a:t> </a:t>
            </a:r>
            <a:r>
              <a:rPr spc="-5" dirty="0"/>
              <a:t>Update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2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5129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2609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Mobility</a:t>
            </a:r>
            <a:r>
              <a:rPr spc="-30" dirty="0"/>
              <a:t> </a:t>
            </a:r>
            <a:r>
              <a:rPr spc="-10" dirty="0"/>
              <a:t>Programs</a:t>
            </a:r>
            <a:r>
              <a:rPr spc="-15" dirty="0"/>
              <a:t> </a:t>
            </a:r>
            <a:r>
              <a:rPr spc="-5" dirty="0"/>
              <a:t>and</a:t>
            </a:r>
            <a:r>
              <a:rPr spc="-10" dirty="0"/>
              <a:t> Projects</a:t>
            </a:r>
            <a:r>
              <a:rPr spc="-40" dirty="0"/>
              <a:t> </a:t>
            </a:r>
            <a:r>
              <a:rPr spc="-5" dirty="0"/>
              <a:t>2021</a:t>
            </a:r>
            <a:r>
              <a:rPr spc="20" dirty="0"/>
              <a:t> </a:t>
            </a:r>
            <a:r>
              <a:rPr spc="-5" dirty="0"/>
              <a:t>Update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2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5533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2609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Mobility</a:t>
            </a:r>
            <a:r>
              <a:rPr spc="-30" dirty="0"/>
              <a:t> </a:t>
            </a:r>
            <a:r>
              <a:rPr spc="-10" dirty="0"/>
              <a:t>Programs</a:t>
            </a:r>
            <a:r>
              <a:rPr spc="-15" dirty="0"/>
              <a:t> </a:t>
            </a:r>
            <a:r>
              <a:rPr spc="-5" dirty="0"/>
              <a:t>and</a:t>
            </a:r>
            <a:r>
              <a:rPr spc="-10" dirty="0"/>
              <a:t> Projects</a:t>
            </a:r>
            <a:r>
              <a:rPr spc="-40" dirty="0"/>
              <a:t> </a:t>
            </a:r>
            <a:r>
              <a:rPr spc="-5" dirty="0"/>
              <a:t>2021</a:t>
            </a:r>
            <a:r>
              <a:rPr spc="20" dirty="0"/>
              <a:t> </a:t>
            </a:r>
            <a:r>
              <a:rPr spc="-5" dirty="0"/>
              <a:t>Update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2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5683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9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28588"/>
            <a:ext cx="9979660" cy="629920"/>
          </a:xfrm>
          <a:custGeom>
            <a:avLst/>
            <a:gdLst/>
            <a:ahLst/>
            <a:cxnLst/>
            <a:rect l="l" t="t" r="r" b="b"/>
            <a:pathLst>
              <a:path w="9979660" h="629920">
                <a:moveTo>
                  <a:pt x="9979152" y="0"/>
                </a:moveTo>
                <a:lnTo>
                  <a:pt x="0" y="0"/>
                </a:lnTo>
                <a:lnTo>
                  <a:pt x="0" y="629412"/>
                </a:lnTo>
                <a:lnTo>
                  <a:pt x="9979152" y="629412"/>
                </a:lnTo>
                <a:lnTo>
                  <a:pt x="9979152" y="0"/>
                </a:lnTo>
                <a:close/>
              </a:path>
            </a:pathLst>
          </a:custGeom>
          <a:solidFill>
            <a:srgbClr val="00C4D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78795" y="6365747"/>
            <a:ext cx="1828800" cy="35509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79807" cy="624840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3557015"/>
            <a:ext cx="12192000" cy="2247900"/>
          </a:xfrm>
          <a:custGeom>
            <a:avLst/>
            <a:gdLst/>
            <a:ahLst/>
            <a:cxnLst/>
            <a:rect l="l" t="t" r="r" b="b"/>
            <a:pathLst>
              <a:path w="12192000" h="2247900">
                <a:moveTo>
                  <a:pt x="12192000" y="0"/>
                </a:moveTo>
                <a:lnTo>
                  <a:pt x="0" y="0"/>
                </a:lnTo>
                <a:lnTo>
                  <a:pt x="0" y="2247900"/>
                </a:lnTo>
                <a:lnTo>
                  <a:pt x="12192000" y="22479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Mobility</a:t>
            </a:r>
            <a:r>
              <a:rPr spc="-30" dirty="0"/>
              <a:t> </a:t>
            </a:r>
            <a:r>
              <a:rPr spc="-10" dirty="0"/>
              <a:t>Programs</a:t>
            </a:r>
            <a:r>
              <a:rPr spc="-15" dirty="0"/>
              <a:t> </a:t>
            </a:r>
            <a:r>
              <a:rPr spc="-5" dirty="0"/>
              <a:t>and</a:t>
            </a:r>
            <a:r>
              <a:rPr spc="-10" dirty="0"/>
              <a:t> Projects</a:t>
            </a:r>
            <a:r>
              <a:rPr spc="-40" dirty="0"/>
              <a:t> </a:t>
            </a:r>
            <a:r>
              <a:rPr spc="-5" dirty="0"/>
              <a:t>2021</a:t>
            </a:r>
            <a:r>
              <a:rPr spc="20" dirty="0"/>
              <a:t> </a:t>
            </a:r>
            <a:r>
              <a:rPr spc="-5" dirty="0"/>
              <a:t>Update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2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435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8405"/>
            <a:ext cx="10515600" cy="3688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908-D9DF-4357-A336-44EC1049AA7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15-FAD9-4F52-A849-8A57292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3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908-D9DF-4357-A336-44EC1049AA7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15-FAD9-4F52-A849-8A57292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6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88405"/>
            <a:ext cx="5181600" cy="36885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88405"/>
            <a:ext cx="5181600" cy="3688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908-D9DF-4357-A336-44EC1049AA7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15-FAD9-4F52-A849-8A57292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2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7951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5050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328987"/>
            <a:ext cx="5157787" cy="2860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50507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328987"/>
            <a:ext cx="5183188" cy="28606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908-D9DF-4357-A336-44EC1049AA7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15-FAD9-4F52-A849-8A57292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6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52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908-D9DF-4357-A336-44EC1049AA7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15-FAD9-4F52-A849-8A57292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2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908-D9DF-4357-A336-44EC1049AA7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15-FAD9-4F52-A849-8A57292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2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573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57300"/>
            <a:ext cx="6172200" cy="4603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57500"/>
            <a:ext cx="3932237" cy="30114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908-D9DF-4357-A336-44EC1049AA7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15-FAD9-4F52-A849-8A57292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7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573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600" y="1239044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57500"/>
            <a:ext cx="3932237" cy="30114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A908-D9DF-4357-A336-44EC1049AA7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1515-FAD9-4F52-A849-8A57292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9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13" y="-2069998"/>
            <a:ext cx="8221287" cy="106170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407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66287"/>
            <a:ext cx="10515600" cy="3710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A908-D9DF-4357-A336-44EC1049AA7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F1515-FAD9-4F52-A849-8A57292C2B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85057" y="-57150"/>
            <a:ext cx="12616543" cy="1102179"/>
          </a:xfrm>
          <a:prstGeom prst="rect">
            <a:avLst/>
          </a:prstGeom>
          <a:solidFill>
            <a:srgbClr val="3B3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05" y="271690"/>
            <a:ext cx="1895621" cy="5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2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9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28588"/>
            <a:ext cx="9979660" cy="629920"/>
          </a:xfrm>
          <a:custGeom>
            <a:avLst/>
            <a:gdLst/>
            <a:ahLst/>
            <a:cxnLst/>
            <a:rect l="l" t="t" r="r" b="b"/>
            <a:pathLst>
              <a:path w="9979660" h="629920">
                <a:moveTo>
                  <a:pt x="9979152" y="0"/>
                </a:moveTo>
                <a:lnTo>
                  <a:pt x="0" y="0"/>
                </a:lnTo>
                <a:lnTo>
                  <a:pt x="0" y="629412"/>
                </a:lnTo>
                <a:lnTo>
                  <a:pt x="9979152" y="629412"/>
                </a:lnTo>
                <a:lnTo>
                  <a:pt x="9979152" y="0"/>
                </a:lnTo>
                <a:close/>
              </a:path>
            </a:pathLst>
          </a:custGeom>
          <a:solidFill>
            <a:srgbClr val="00C4D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78795" y="6365747"/>
            <a:ext cx="1828800" cy="3550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5770" y="2866135"/>
            <a:ext cx="11700459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2609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5083" y="1508252"/>
            <a:ext cx="11101832" cy="3917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27397" y="6395039"/>
            <a:ext cx="3535679" cy="23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Mobility</a:t>
            </a:r>
            <a:r>
              <a:rPr spc="-30" dirty="0"/>
              <a:t> </a:t>
            </a:r>
            <a:r>
              <a:rPr spc="-10" dirty="0"/>
              <a:t>Programs</a:t>
            </a:r>
            <a:r>
              <a:rPr spc="-15" dirty="0"/>
              <a:t> </a:t>
            </a:r>
            <a:r>
              <a:rPr spc="-5" dirty="0"/>
              <a:t>and</a:t>
            </a:r>
            <a:r>
              <a:rPr spc="-10" dirty="0"/>
              <a:t> Projects</a:t>
            </a:r>
            <a:r>
              <a:rPr spc="-40" dirty="0"/>
              <a:t> </a:t>
            </a:r>
            <a:r>
              <a:rPr spc="-5" dirty="0"/>
              <a:t>2021</a:t>
            </a:r>
            <a:r>
              <a:rPr spc="20" dirty="0"/>
              <a:t> </a:t>
            </a:r>
            <a:r>
              <a:rPr spc="-5" dirty="0"/>
              <a:t>Update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30791" y="6407557"/>
            <a:ext cx="209550" cy="291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2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926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owntownlongbeach.org/clean-safe/downtown-safety-ambassadors/" TargetMode="External"/><Relationship Id="rId3" Type="http://schemas.openxmlformats.org/officeDocument/2006/relationships/hyperlink" Target="https://www.abc.ca.gov/education/lead-training/" TargetMode="External"/><Relationship Id="rId7" Type="http://schemas.openxmlformats.org/officeDocument/2006/relationships/hyperlink" Target="https://www.longbeach.gov/economicdevelopmen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ongbeach.gov/globalassets/health/homeless-services-divsion/msc/pocket-guide-resource-directory-april-2018" TargetMode="External"/><Relationship Id="rId5" Type="http://schemas.openxmlformats.org/officeDocument/2006/relationships/hyperlink" Target="https://www.longbeach.gov/health/diseases-and-condition/information-on/coronavirus/covid-19-orders/" TargetMode="External"/><Relationship Id="rId4" Type="http://schemas.openxmlformats.org/officeDocument/2006/relationships/hyperlink" Target="https://library.municode.com/ca/long_beach/codes/municipal_code?nodeId=TIT5REBUTRPR_CH5.72ENSIAC_5.72.200DODIENDI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05740" y="-195801"/>
            <a:ext cx="12618720" cy="7246620"/>
          </a:xfrm>
          <a:prstGeom prst="rect">
            <a:avLst/>
          </a:prstGeom>
          <a:gradFill flip="none" rotWithShape="1">
            <a:gsLst>
              <a:gs pos="99115">
                <a:srgbClr val="FDB917"/>
              </a:gs>
              <a:gs pos="16000">
                <a:srgbClr val="201B4C"/>
              </a:gs>
              <a:gs pos="77000">
                <a:srgbClr val="D34E48"/>
              </a:gs>
              <a:gs pos="92000">
                <a:srgbClr val="F47721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815" y="-1371600"/>
            <a:ext cx="7623811" cy="9133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41" y="5903241"/>
            <a:ext cx="1895621" cy="5556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68E50E-1EB2-41A5-B3BF-8606A95D730F}"/>
              </a:ext>
            </a:extLst>
          </p:cNvPr>
          <p:cNvSpPr txBox="1"/>
          <p:nvPr/>
        </p:nvSpPr>
        <p:spPr>
          <a:xfrm>
            <a:off x="686685" y="1135008"/>
            <a:ext cx="942035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 hangingPunct="0"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kern="0" dirty="0">
                <a:solidFill>
                  <a:schemeClr val="bg1"/>
                </a:solidFill>
                <a:latin typeface="Gill Sans MT" panose="020B0502020104020203" pitchFamily="34" charset="0"/>
                <a:cs typeface="Gill Sans MT"/>
              </a:rPr>
              <a:t>DLBA Public Safety Committee</a:t>
            </a:r>
            <a:endParaRPr lang="en-US" sz="2400" kern="0" dirty="0">
              <a:solidFill>
                <a:schemeClr val="bg1"/>
              </a:solidFill>
              <a:latin typeface="Gill Sans MT" panose="020B0502020104020203" pitchFamily="34" charset="0"/>
              <a:cs typeface="Gill Sans MT"/>
            </a:endParaRPr>
          </a:p>
          <a:p>
            <a:pPr marL="342900" indent="-342900" fontAlgn="auto" hangingPunct="0"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chemeClr val="bg1"/>
                </a:solidFill>
                <a:latin typeface="Gill Sans MT" panose="020B0502020104020203" pitchFamily="34" charset="0"/>
                <a:cs typeface="Gill Sans MT"/>
              </a:rPr>
              <a:t>November 22, 2021</a:t>
            </a:r>
            <a:endParaRPr lang="en-US" sz="3200" kern="0" dirty="0">
              <a:solidFill>
                <a:schemeClr val="bg1"/>
              </a:solidFill>
              <a:latin typeface="Gill Sans MT" panose="020B0502020104020203" pitchFamily="34" charset="0"/>
              <a:cs typeface="Gill Sans MT"/>
            </a:endParaRPr>
          </a:p>
          <a:p>
            <a:pPr marL="342900" indent="-342900" fontAlgn="auto" hangingPunct="0"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chemeClr val="bg1"/>
                </a:solidFill>
                <a:latin typeface="Gill Sans MT" panose="020B0502020104020203" pitchFamily="34" charset="0"/>
                <a:cs typeface="Gill Sans MT"/>
              </a:rPr>
              <a:t>DLBA Zoom Session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5DF0ED-A05D-4E9F-8BE2-5F26617FE4B8}"/>
              </a:ext>
            </a:extLst>
          </p:cNvPr>
          <p:cNvSpPr/>
          <p:nvPr/>
        </p:nvSpPr>
        <p:spPr>
          <a:xfrm>
            <a:off x="2955304" y="5986724"/>
            <a:ext cx="865502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Mission: Cultivate, preserve and promote a healthy, safe and prosperous Downtown</a:t>
            </a: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846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207760"/>
            <a:chOff x="0" y="0"/>
            <a:chExt cx="12192000" cy="620776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814069"/>
            </a:xfrm>
            <a:custGeom>
              <a:avLst/>
              <a:gdLst/>
              <a:ahLst/>
              <a:cxnLst/>
              <a:rect l="l" t="t" r="r" b="b"/>
              <a:pathLst>
                <a:path w="12192000" h="814069">
                  <a:moveTo>
                    <a:pt x="12192000" y="0"/>
                  </a:moveTo>
                  <a:lnTo>
                    <a:pt x="0" y="0"/>
                  </a:lnTo>
                  <a:lnTo>
                    <a:pt x="0" y="813815"/>
                  </a:lnTo>
                  <a:lnTo>
                    <a:pt x="12192000" y="81381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2609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65135" y="835152"/>
              <a:ext cx="4616196" cy="53721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770" y="165353"/>
            <a:ext cx="40462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FFFFF"/>
                </a:solidFill>
              </a:rPr>
              <a:t>Micromobility</a:t>
            </a:r>
            <a:r>
              <a:rPr sz="3000" spc="-50" dirty="0">
                <a:solidFill>
                  <a:srgbClr val="FFFFFF"/>
                </a:solidFill>
              </a:rPr>
              <a:t> </a:t>
            </a:r>
            <a:r>
              <a:rPr sz="3000" spc="-15" dirty="0">
                <a:solidFill>
                  <a:srgbClr val="FFFFFF"/>
                </a:solidFill>
              </a:rPr>
              <a:t>Program</a:t>
            </a:r>
            <a:endParaRPr sz="30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Mobility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Programs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and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 Projects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2021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Update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2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pPr marL="38100" marR="0" lvl="0" indent="0" algn="l" defTabSz="914400" rtl="0" eaLnBrk="1" fontAlgn="auto" latinLnBrk="0" hangingPunct="1">
                <a:lnSpc>
                  <a:spcPts val="21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5900" y="1240028"/>
            <a:ext cx="7128509" cy="3771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9535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126093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Shared</a:t>
            </a:r>
            <a:r>
              <a:rPr kumimoji="0" sz="2800" b="1" i="0" u="none" strike="noStrike" kern="1200" cap="none" spc="5" normalizeH="0" baseline="0" noProof="0" dirty="0">
                <a:ln>
                  <a:noFill/>
                </a:ln>
                <a:solidFill>
                  <a:srgbClr val="126093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126093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Micromobility</a:t>
            </a:r>
            <a:r>
              <a:rPr kumimoji="0" sz="2800" b="1" i="0" u="none" strike="noStrike" kern="1200" cap="none" spc="15" normalizeH="0" baseline="0" noProof="0" dirty="0">
                <a:ln>
                  <a:noFill/>
                </a:ln>
                <a:solidFill>
                  <a:srgbClr val="126093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1" i="0" u="none" strike="noStrike" kern="1200" cap="none" spc="-25" normalizeH="0" baseline="0" noProof="0" dirty="0">
                <a:ln>
                  <a:noFill/>
                </a:ln>
                <a:solidFill>
                  <a:srgbClr val="126093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Permit</a:t>
            </a:r>
            <a:r>
              <a:rPr kumimoji="0" sz="2800" b="1" i="0" u="none" strike="noStrike" kern="1200" cap="none" spc="10" normalizeH="0" baseline="0" noProof="0" dirty="0">
                <a:ln>
                  <a:noFill/>
                </a:ln>
                <a:solidFill>
                  <a:srgbClr val="126093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srgbClr val="126093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Program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39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Permit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program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launched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August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8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7865" algn="l"/>
                <a:tab pos="698500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Three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operators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launched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2020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(Lime,</a:t>
            </a:r>
            <a:r>
              <a:rPr kumimoji="0" sz="2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Razor,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Bird)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8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7865" algn="l"/>
                <a:tab pos="698500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Fourth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operator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added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January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2021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(VeoRide)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8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7865" algn="l"/>
                <a:tab pos="698500" algn="l"/>
              </a:tabLst>
              <a:defRPr/>
            </a:pP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Program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allows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max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four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e-scooter</a:t>
            </a:r>
            <a:r>
              <a:rPr kumimoji="0" sz="2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permits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Operator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permit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device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fees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8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7865" algn="l"/>
                <a:tab pos="698500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Permits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issued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months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8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7865" algn="l"/>
                <a:tab pos="698500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Permit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fee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$25k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98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7865" algn="l"/>
                <a:tab pos="6985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Additional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fee</a:t>
            </a:r>
            <a:r>
              <a:rPr kumimoji="0" sz="2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$100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device/vehicle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814069"/>
          </a:xfrm>
          <a:custGeom>
            <a:avLst/>
            <a:gdLst/>
            <a:ahLst/>
            <a:cxnLst/>
            <a:rect l="l" t="t" r="r" b="b"/>
            <a:pathLst>
              <a:path w="12192000" h="814069">
                <a:moveTo>
                  <a:pt x="12192000" y="0"/>
                </a:moveTo>
                <a:lnTo>
                  <a:pt x="0" y="0"/>
                </a:lnTo>
                <a:lnTo>
                  <a:pt x="0" y="813815"/>
                </a:lnTo>
                <a:lnTo>
                  <a:pt x="12192000" y="813815"/>
                </a:lnTo>
                <a:lnTo>
                  <a:pt x="12192000" y="0"/>
                </a:lnTo>
                <a:close/>
              </a:path>
            </a:pathLst>
          </a:custGeom>
          <a:solidFill>
            <a:srgbClr val="12609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5770" y="165353"/>
            <a:ext cx="40462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FFFFF"/>
                </a:solidFill>
              </a:rPr>
              <a:t>Micromobility</a:t>
            </a:r>
            <a:r>
              <a:rPr sz="3000" spc="-50" dirty="0">
                <a:solidFill>
                  <a:srgbClr val="FFFFFF"/>
                </a:solidFill>
              </a:rPr>
              <a:t> </a:t>
            </a:r>
            <a:r>
              <a:rPr sz="3000" spc="-15" dirty="0">
                <a:solidFill>
                  <a:srgbClr val="FFFFFF"/>
                </a:solidFill>
              </a:rPr>
              <a:t>Program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453644" y="1089404"/>
            <a:ext cx="4323715" cy="445071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126093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Data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srgbClr val="126093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126093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Management</a:t>
            </a:r>
            <a:r>
              <a:rPr kumimoji="0" sz="2800" b="1" i="0" u="none" strike="noStrike" kern="1200" cap="none" spc="-55" normalizeH="0" baseline="0" noProof="0" dirty="0">
                <a:ln>
                  <a:noFill/>
                </a:ln>
                <a:solidFill>
                  <a:srgbClr val="126093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1" i="0" u="none" strike="noStrike" kern="1200" cap="none" spc="-95" normalizeH="0" baseline="0" noProof="0" dirty="0">
                <a:ln>
                  <a:noFill/>
                </a:ln>
                <a:solidFill>
                  <a:srgbClr val="126093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Tool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54965" marR="0" lvl="0" indent="-229235" algn="l" defTabSz="914400" rtl="0" eaLnBrk="1" fontAlgn="auto" latinLnBrk="0" hangingPunct="1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Populus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Data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Aggregator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165" marR="0" lvl="1" indent="-229235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Vehicle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trip</a:t>
            </a:r>
            <a:r>
              <a:rPr kumimoji="0" sz="2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counts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165" marR="0" lvl="1" indent="-22923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Geofencing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rules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165" marR="0" lvl="1" indent="-22923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Fleet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size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management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165" marR="0" lvl="1" indent="-229235" algn="l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Popular</a:t>
            </a:r>
            <a:r>
              <a:rPr kumimoji="0" sz="2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routes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165" marR="0" lvl="1" indent="-22923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Heatmap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165" marR="0" lvl="1" indent="-22923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Daily</a:t>
            </a:r>
            <a:r>
              <a:rPr kumimoji="0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dashboard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4965" marR="0" lvl="0" indent="-229235" algn="l" defTabSz="914400" rtl="0" eaLnBrk="1" fontAlgn="auto" latinLnBrk="0" hangingPunct="1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Features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165" marR="0" lvl="1" indent="-22923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Real-time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GPS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data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165" marR="0" lvl="1" indent="-229235" algn="l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Policies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rules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operators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2391" y="2037588"/>
            <a:ext cx="6280404" cy="344119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Mobility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Programs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and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 Projects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2021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Update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2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pPr marL="38100" marR="0" lvl="0" indent="0" algn="l" defTabSz="914400" rtl="0" eaLnBrk="1" fontAlgn="auto" latinLnBrk="0" hangingPunct="1">
                <a:lnSpc>
                  <a:spcPts val="21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CBE6F16-20DE-4EEC-B821-5AE3A41C93F3}"/>
              </a:ext>
            </a:extLst>
          </p:cNvPr>
          <p:cNvSpPr txBox="1">
            <a:spLocks/>
          </p:cNvSpPr>
          <p:nvPr/>
        </p:nvSpPr>
        <p:spPr>
          <a:xfrm>
            <a:off x="1190504" y="2671634"/>
            <a:ext cx="10893068" cy="645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+mn-lt"/>
              <a:ea typeface="Gill Sans MT" charset="0"/>
              <a:cs typeface="Gill Sans MT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EE08E-3912-4FE0-978C-29A0AC0DA759}"/>
              </a:ext>
            </a:extLst>
          </p:cNvPr>
          <p:cNvSpPr txBox="1"/>
          <p:nvPr/>
        </p:nvSpPr>
        <p:spPr>
          <a:xfrm>
            <a:off x="407801" y="1128368"/>
            <a:ext cx="8020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	</a:t>
            </a:r>
            <a:endParaRPr lang="en-US" sz="20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400" b="1" dirty="0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 #3</a:t>
            </a:r>
            <a:r>
              <a:rPr lang="en-US" sz="24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Safety Escort Promotion (Lead: Brian McGraw)</a:t>
            </a:r>
          </a:p>
          <a:p>
            <a:pPr lvl="1"/>
            <a:endParaRPr lang="en-US" sz="24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400" b="1" dirty="0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Milestones: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promotion locations and partners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Seek permission to promote program from partners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materials/collateral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CD117B5-B1A3-422E-A57F-8852C4E13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584" y="2146799"/>
            <a:ext cx="3355616" cy="434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49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05740" y="-195801"/>
            <a:ext cx="12618720" cy="7246620"/>
          </a:xfrm>
          <a:prstGeom prst="rect">
            <a:avLst/>
          </a:prstGeom>
          <a:gradFill flip="none" rotWithShape="1">
            <a:gsLst>
              <a:gs pos="99115">
                <a:srgbClr val="FDB917"/>
              </a:gs>
              <a:gs pos="16000">
                <a:srgbClr val="201B4C"/>
              </a:gs>
              <a:gs pos="77000">
                <a:srgbClr val="D34E48"/>
              </a:gs>
              <a:gs pos="92000">
                <a:srgbClr val="F47721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815" y="-1371600"/>
            <a:ext cx="7623811" cy="9133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41" y="5903241"/>
            <a:ext cx="1895621" cy="5556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68E50E-1EB2-41A5-B3BF-8606A95D730F}"/>
              </a:ext>
            </a:extLst>
          </p:cNvPr>
          <p:cNvSpPr txBox="1"/>
          <p:nvPr/>
        </p:nvSpPr>
        <p:spPr>
          <a:xfrm>
            <a:off x="686685" y="1135008"/>
            <a:ext cx="942035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 hangingPunct="0"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kern="0" dirty="0">
                <a:solidFill>
                  <a:schemeClr val="bg1"/>
                </a:solidFill>
                <a:latin typeface="Gill Sans MT" panose="020B0502020104020203" pitchFamily="34" charset="0"/>
                <a:cs typeface="Gill Sans MT"/>
              </a:rPr>
              <a:t>4. Staff Report</a:t>
            </a:r>
            <a:endParaRPr lang="en-US" sz="2400" kern="0" dirty="0">
              <a:solidFill>
                <a:schemeClr val="bg1"/>
              </a:solidFill>
              <a:latin typeface="Gill Sans MT" panose="020B0502020104020203" pitchFamily="34" charset="0"/>
              <a:cs typeface="Gill Sans MT"/>
            </a:endParaRPr>
          </a:p>
          <a:p>
            <a:pPr marL="342900" indent="-342900" fontAlgn="auto" hangingPunct="0"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kern="0" dirty="0">
                <a:solidFill>
                  <a:schemeClr val="bg1"/>
                </a:solidFill>
                <a:latin typeface="Gill Sans MT" panose="020B0502020104020203" pitchFamily="34" charset="0"/>
                <a:cs typeface="Gill Sans MT"/>
              </a:rPr>
              <a:t>Broc Coward</a:t>
            </a:r>
          </a:p>
          <a:p>
            <a:pPr marL="342900" indent="-342900" fontAlgn="auto" hangingPunct="0"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kern="0" dirty="0">
                <a:solidFill>
                  <a:schemeClr val="bg1"/>
                </a:solidFill>
                <a:latin typeface="Gill Sans MT" panose="020B0502020104020203" pitchFamily="34" charset="0"/>
                <a:cs typeface="Gill Sans MT"/>
              </a:rPr>
              <a:t>Steve Be Cotte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5DF0ED-A05D-4E9F-8BE2-5F26617FE4B8}"/>
              </a:ext>
            </a:extLst>
          </p:cNvPr>
          <p:cNvSpPr/>
          <p:nvPr/>
        </p:nvSpPr>
        <p:spPr>
          <a:xfrm>
            <a:off x="2955304" y="5986724"/>
            <a:ext cx="865502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Mission: Cultivate, preserve and promote a healthy, safe and prosperous Downtown</a:t>
            </a:r>
            <a:endParaRPr lang="en-US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7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56745" y="2547084"/>
            <a:ext cx="105393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23344" y="1306866"/>
            <a:ext cx="1107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1B3F4A-737D-4A8F-86FC-52BE4FA59BF1}"/>
              </a:ext>
            </a:extLst>
          </p:cNvPr>
          <p:cNvSpPr/>
          <p:nvPr/>
        </p:nvSpPr>
        <p:spPr>
          <a:xfrm>
            <a:off x="977773" y="1599711"/>
            <a:ext cx="2727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Clean and Safe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A38D19-9F09-43AD-A407-F061064F550A}"/>
              </a:ext>
            </a:extLst>
          </p:cNvPr>
          <p:cNvSpPr/>
          <p:nvPr/>
        </p:nvSpPr>
        <p:spPr>
          <a:xfrm>
            <a:off x="977773" y="2307597"/>
            <a:ext cx="10254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1" indent="-45720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4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Review of Downtown Dining and Entertainment District Meeting</a:t>
            </a: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201B4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LBPD emphasized bartender over service and </a:t>
            </a:r>
            <a:r>
              <a:rPr lang="en-US" u="sng" dirty="0">
                <a:solidFill>
                  <a:srgbClr val="201B4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hlinkClick r:id="rId3"/>
              </a:rPr>
              <a:t>LEAD training</a:t>
            </a:r>
            <a:r>
              <a:rPr lang="en-US" dirty="0">
                <a:solidFill>
                  <a:srgbClr val="201B4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. </a:t>
            </a:r>
            <a:endParaRPr lang="en-US" dirty="0">
              <a:solidFill>
                <a:srgbClr val="201B4C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201B4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LBPD mentioned certain businesses needed to be more mindful of their noise requirements under the </a:t>
            </a:r>
            <a:r>
              <a:rPr lang="en-US" u="sng" dirty="0">
                <a:solidFill>
                  <a:srgbClr val="201B4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hlinkClick r:id="rId4"/>
              </a:rPr>
              <a:t>Downtown Dining and Entertainment District requirements</a:t>
            </a:r>
            <a:r>
              <a:rPr lang="en-US" dirty="0">
                <a:solidFill>
                  <a:srgbClr val="201B4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201B4C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201B4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Health Dept reinforced </a:t>
            </a:r>
            <a:r>
              <a:rPr lang="en-US" u="sng" dirty="0">
                <a:solidFill>
                  <a:srgbClr val="201B4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hlinkClick r:id="rId5"/>
              </a:rPr>
              <a:t>Health Order</a:t>
            </a:r>
            <a:r>
              <a:rPr lang="en-US" dirty="0">
                <a:solidFill>
                  <a:srgbClr val="201B4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guidelines around masks and vaccinations.</a:t>
            </a:r>
            <a:endParaRPr lang="en-US" dirty="0">
              <a:solidFill>
                <a:srgbClr val="201B4C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201B4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Health Dept discussed </a:t>
            </a:r>
            <a:r>
              <a:rPr lang="en-US" u="sng" dirty="0">
                <a:solidFill>
                  <a:srgbClr val="201B4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hlinkClick r:id="rId6"/>
              </a:rPr>
              <a:t>resources</a:t>
            </a:r>
            <a:r>
              <a:rPr lang="en-US" dirty="0">
                <a:solidFill>
                  <a:srgbClr val="201B4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becoming available to assist with those experiencing homelessness. </a:t>
            </a:r>
            <a:endParaRPr lang="en-US" dirty="0">
              <a:solidFill>
                <a:srgbClr val="201B4C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US" u="sng" dirty="0">
                <a:solidFill>
                  <a:srgbClr val="201B4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hlinkClick r:id="rId7"/>
              </a:rPr>
              <a:t>Economic Development</a:t>
            </a:r>
            <a:r>
              <a:rPr lang="en-US" dirty="0">
                <a:solidFill>
                  <a:srgbClr val="201B4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shared info about competitive loans and grants.</a:t>
            </a:r>
            <a:endParaRPr lang="en-US" dirty="0">
              <a:solidFill>
                <a:srgbClr val="201B4C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201B4C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BC</a:t>
            </a:r>
            <a:r>
              <a:rPr lang="en-US" dirty="0">
                <a:solidFill>
                  <a:srgbClr val="201B4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 shared info about </a:t>
            </a:r>
            <a:r>
              <a:rPr lang="en-US" u="sng" dirty="0">
                <a:solidFill>
                  <a:srgbClr val="201B4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hlinkClick r:id="rId8"/>
              </a:rPr>
              <a:t>DLBA’s Safety Escort program</a:t>
            </a:r>
            <a:r>
              <a:rPr lang="en-US" dirty="0">
                <a:solidFill>
                  <a:srgbClr val="201B4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201B4C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AutoNum type="alphaLcPeriod" startAt="2"/>
            </a:pPr>
            <a:r>
              <a:rPr lang="en-US" sz="24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Update on Safety Ambassador Recruitment and Coverage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000" dirty="0">
              <a:solidFill>
                <a:prstClr val="black"/>
              </a:solidFill>
            </a:endParaRPr>
          </a:p>
          <a:p>
            <a:endParaRPr lang="en-US" sz="1000" dirty="0">
              <a:solidFill>
                <a:prstClr val="black"/>
              </a:solidFill>
            </a:endParaRPr>
          </a:p>
          <a:p>
            <a:pPr algn="l"/>
            <a:endParaRPr lang="en-US" sz="10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767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76476" y="1780122"/>
            <a:ext cx="101948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ea typeface="+mj-ea"/>
                <a:cs typeface="+mj-cs"/>
              </a:rPr>
              <a:t>5. Public Comment (three minutes on all non-agenda items)</a:t>
            </a:r>
          </a:p>
          <a:p>
            <a:r>
              <a:rPr lang="en-US" sz="3200" dirty="0">
                <a:solidFill>
                  <a:prstClr val="black"/>
                </a:solidFill>
                <a:ea typeface="+mj-ea"/>
                <a:cs typeface="+mj-cs"/>
              </a:rPr>
              <a:t>6. Old Business</a:t>
            </a:r>
            <a:endParaRPr lang="en-US" sz="3200" dirty="0"/>
          </a:p>
          <a:p>
            <a:r>
              <a:rPr lang="en-US" sz="3200" dirty="0">
                <a:solidFill>
                  <a:prstClr val="black"/>
                </a:solidFill>
                <a:ea typeface="+mj-ea"/>
                <a:cs typeface="+mj-cs"/>
              </a:rPr>
              <a:t>7. New Business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ea typeface="+mj-ea"/>
                <a:cs typeface="+mj-cs"/>
              </a:rPr>
              <a:t>8. Adjournment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DC0ECB-04EF-4097-8022-4C3F602E82B9}"/>
              </a:ext>
            </a:extLst>
          </p:cNvPr>
          <p:cNvSpPr/>
          <p:nvPr/>
        </p:nvSpPr>
        <p:spPr>
          <a:xfrm>
            <a:off x="1176476" y="4086175"/>
            <a:ext cx="101948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ea typeface="+mj-ea"/>
                <a:cs typeface="+mj-cs"/>
              </a:rPr>
              <a:t>Next Meeting</a:t>
            </a:r>
          </a:p>
          <a:p>
            <a:r>
              <a:rPr lang="en-US" sz="3200" dirty="0">
                <a:solidFill>
                  <a:srgbClr val="C00000"/>
                </a:solidFill>
                <a:ea typeface="+mj-ea"/>
                <a:cs typeface="+mj-cs"/>
              </a:rPr>
              <a:t>•	Thursday, December 16 at 10:30AM or 4:30PM</a:t>
            </a:r>
          </a:p>
          <a:p>
            <a:r>
              <a:rPr lang="en-US" sz="3200" dirty="0">
                <a:solidFill>
                  <a:srgbClr val="C00000"/>
                </a:solidFill>
                <a:ea typeface="+mj-ea"/>
                <a:cs typeface="+mj-cs"/>
              </a:rPr>
              <a:t>•	Monday, December 20  at 4 PM</a:t>
            </a:r>
          </a:p>
        </p:txBody>
      </p:sp>
    </p:spTree>
    <p:extLst>
      <p:ext uri="{BB962C8B-B14F-4D97-AF65-F5344CB8AC3E}">
        <p14:creationId xmlns:p14="http://schemas.microsoft.com/office/powerpoint/2010/main" val="1919756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1. Roll Call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Chair Pat Welch, Vice Chair Isidro Panuco, Josh Beadel, Janice Friend, Sheila Gibbons, Terrence Krieger, Brian McGraw, Rob Smith, Molly Ann Woods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5606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2.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Action</a:t>
            </a:r>
            <a:r>
              <a:rPr lang="en-US" dirty="0">
                <a:latin typeface="+mn-lt"/>
              </a:rPr>
              <a:t>: Approve minutes from </a:t>
            </a:r>
            <a:r>
              <a:rPr lang="en-US" dirty="0"/>
              <a:t>October 27, 2021 </a:t>
            </a:r>
            <a:r>
              <a:rPr lang="en-US" dirty="0">
                <a:latin typeface="+mn-lt"/>
              </a:rPr>
              <a:t>meeting.</a:t>
            </a:r>
          </a:p>
        </p:txBody>
      </p:sp>
    </p:spTree>
    <p:extLst>
      <p:ext uri="{BB962C8B-B14F-4D97-AF65-F5344CB8AC3E}">
        <p14:creationId xmlns:p14="http://schemas.microsoft.com/office/powerpoint/2010/main" val="370772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05740" y="-195801"/>
            <a:ext cx="12618720" cy="7246620"/>
          </a:xfrm>
          <a:prstGeom prst="rect">
            <a:avLst/>
          </a:prstGeom>
          <a:gradFill flip="none" rotWithShape="1">
            <a:gsLst>
              <a:gs pos="99115">
                <a:srgbClr val="FDB917"/>
              </a:gs>
              <a:gs pos="16000">
                <a:srgbClr val="201B4C"/>
              </a:gs>
              <a:gs pos="77000">
                <a:srgbClr val="D34E48"/>
              </a:gs>
              <a:gs pos="92000">
                <a:srgbClr val="F47721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815" y="-1371600"/>
            <a:ext cx="7623811" cy="9133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41" y="5903241"/>
            <a:ext cx="1895621" cy="5556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2BA6EE-C538-4B26-846C-53BE9999CEDF}"/>
              </a:ext>
            </a:extLst>
          </p:cNvPr>
          <p:cNvSpPr txBox="1"/>
          <p:nvPr/>
        </p:nvSpPr>
        <p:spPr>
          <a:xfrm>
            <a:off x="870234" y="1057191"/>
            <a:ext cx="885742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cs typeface="Gill Sans MT"/>
              </a:rPr>
              <a:t>3. Chairperson’s Report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cs typeface="Gill Sans MT"/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cs typeface="Gill Sans MT"/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kern="0" dirty="0">
                <a:solidFill>
                  <a:prstClr val="white"/>
                </a:solidFill>
                <a:latin typeface="Gill Sans MT" panose="020B0502020104020203" pitchFamily="34" charset="0"/>
                <a:cs typeface="Gill Sans MT"/>
              </a:rPr>
              <a:t>Pat Welch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cs typeface="Gill Sans MT"/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cs typeface="Gill Sans MT"/>
              </a:rPr>
              <a:t>Chair</a:t>
            </a:r>
          </a:p>
        </p:txBody>
      </p:sp>
    </p:spTree>
    <p:extLst>
      <p:ext uri="{BB962C8B-B14F-4D97-AF65-F5344CB8AC3E}">
        <p14:creationId xmlns:p14="http://schemas.microsoft.com/office/powerpoint/2010/main" val="389193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A1F5A26-77C8-4232-80BB-112D0B1B1DF3}"/>
              </a:ext>
            </a:extLst>
          </p:cNvPr>
          <p:cNvSpPr txBox="1"/>
          <p:nvPr/>
        </p:nvSpPr>
        <p:spPr>
          <a:xfrm>
            <a:off x="1207008" y="2063811"/>
            <a:ext cx="9793224" cy="4429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+mj-lt"/>
              <a:buAutoNum type="arabicPeriod"/>
              <a:tabLst>
                <a:tab pos="0" algn="l"/>
              </a:tabLst>
            </a:pPr>
            <a:r>
              <a:rPr lang="en-US" sz="2000" b="1" dirty="0">
                <a:ea typeface="Calibri" panose="020F0502020204030204" pitchFamily="34" charset="0"/>
                <a:cs typeface="Calibri" panose="020F0502020204030204" pitchFamily="34" charset="0"/>
              </a:rPr>
              <a:t>Fresh Start 2021</a:t>
            </a: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Manage the second year</a:t>
            </a: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 of a donation campaign created by the Public Safety Committee to support homeless service providers working with DLBA to get Downtown’s unhoused population off the streets and/or to receive medical, mental health or rehabilitation assistance. Donations occur online and in-person. Committee members recruit businesses and residential towers as hosts of donation boxes over a period of 2-3 months.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0" algn="l"/>
              </a:tabLst>
            </a:pPr>
            <a:r>
              <a:rPr lang="en-US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Scooter Advocacy: </a:t>
            </a: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Develop a set of recommendations for advocacy by DLBA related to pedestrian access and safety.</a:t>
            </a:r>
            <a:endParaRPr lang="en-US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0" algn="l"/>
              </a:tabLst>
            </a:pPr>
            <a:r>
              <a:rPr lang="en-US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Safety Escort Program</a:t>
            </a: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 Generate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greater awareness</a:t>
            </a: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and utilization of the safety escort program for residents and businesses. In addition to better publicizing the Safety Escort program, we could also dedicate a shift to safety escorts from high traffic areas to parking garages or other places.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0" algn="l"/>
              </a:tabLst>
            </a:pPr>
            <a:endParaRPr lang="en-US" sz="18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572ECE-5F7B-48A9-AB98-574360417C26}"/>
              </a:ext>
            </a:extLst>
          </p:cNvPr>
          <p:cNvSpPr txBox="1"/>
          <p:nvPr/>
        </p:nvSpPr>
        <p:spPr>
          <a:xfrm>
            <a:off x="1207008" y="1663701"/>
            <a:ext cx="7525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COMMITTEE PROJECT GOALS FY 21/22 </a:t>
            </a:r>
          </a:p>
        </p:txBody>
      </p:sp>
    </p:spTree>
    <p:extLst>
      <p:ext uri="{BB962C8B-B14F-4D97-AF65-F5344CB8AC3E}">
        <p14:creationId xmlns:p14="http://schemas.microsoft.com/office/powerpoint/2010/main" val="100943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CBE6F16-20DE-4EEC-B821-5AE3A41C93F3}"/>
              </a:ext>
            </a:extLst>
          </p:cNvPr>
          <p:cNvSpPr txBox="1">
            <a:spLocks/>
          </p:cNvSpPr>
          <p:nvPr/>
        </p:nvSpPr>
        <p:spPr>
          <a:xfrm>
            <a:off x="1190504" y="2671634"/>
            <a:ext cx="10893068" cy="645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+mn-lt"/>
              <a:ea typeface="Gill Sans MT" charset="0"/>
              <a:cs typeface="Gill Sans MT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EE08E-3912-4FE0-978C-29A0AC0DA759}"/>
              </a:ext>
            </a:extLst>
          </p:cNvPr>
          <p:cNvSpPr txBox="1"/>
          <p:nvPr/>
        </p:nvSpPr>
        <p:spPr>
          <a:xfrm>
            <a:off x="407800" y="1128368"/>
            <a:ext cx="1089306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	</a:t>
            </a:r>
            <a:endParaRPr lang="en-US" sz="20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400" b="1" dirty="0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 #1</a:t>
            </a:r>
            <a:r>
              <a:rPr lang="en-US" sz="24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Fresh Start Donation Program (Lead: Sheila Gibbons)</a:t>
            </a:r>
          </a:p>
          <a:p>
            <a:pPr lvl="1"/>
            <a:endParaRPr lang="en-US" sz="24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400" b="1" dirty="0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Milestones: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December: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 script to use at the neighborhood associations and when calling on businesses.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January: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neighborhood associations, set dates to ask for their cooperation and ask for volunteers from the committee to speak at their meetings.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February: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talks and report back to DLBA committee.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February 16-28: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Canvass Downtown and East Village businesses.  Several should be scheduled (at least 3). Important to have the boxes available for delivery when businesses agree with placement.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1 – April 30: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Collection time.  Must make weekly run to pick up items in boxes.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May: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DLBA to remove all boxes from businesses.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 and check items and pick a delivery date to partners.</a:t>
            </a:r>
          </a:p>
          <a:p>
            <a:pPr lvl="1"/>
            <a:endParaRPr lang="en-US" sz="20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925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45116" y="1577940"/>
            <a:ext cx="8002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Fresh Start Program – Donations Goal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5D8DC10-66BA-44CB-B665-C7B3D0D32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948" y="2285826"/>
            <a:ext cx="7866104" cy="420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28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+mn-lt"/>
              </a:rPr>
              <a:t>Fresh Start Campaign Donation Overview</a:t>
            </a:r>
            <a:endParaRPr lang="en-US" sz="3600" dirty="0"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239C74-54C5-4691-A5CE-ED6EE64CF4BC}"/>
              </a:ext>
            </a:extLst>
          </p:cNvPr>
          <p:cNvGraphicFramePr>
            <a:graphicFrameLocks noGrp="1"/>
          </p:cNvGraphicFramePr>
          <p:nvPr/>
        </p:nvGraphicFramePr>
        <p:xfrm>
          <a:off x="214543" y="2341049"/>
          <a:ext cx="11762914" cy="4057091"/>
        </p:xfrm>
        <a:graphic>
          <a:graphicData uri="http://schemas.openxmlformats.org/drawingml/2006/table">
            <a:tbl>
              <a:tblPr/>
              <a:tblGrid>
                <a:gridCol w="1428986">
                  <a:extLst>
                    <a:ext uri="{9D8B030D-6E8A-4147-A177-3AD203B41FA5}">
                      <a16:colId xmlns:a16="http://schemas.microsoft.com/office/drawing/2014/main" val="1267726108"/>
                    </a:ext>
                  </a:extLst>
                </a:gridCol>
                <a:gridCol w="891477">
                  <a:extLst>
                    <a:ext uri="{9D8B030D-6E8A-4147-A177-3AD203B41FA5}">
                      <a16:colId xmlns:a16="http://schemas.microsoft.com/office/drawing/2014/main" val="3164514267"/>
                    </a:ext>
                  </a:extLst>
                </a:gridCol>
                <a:gridCol w="917697">
                  <a:extLst>
                    <a:ext uri="{9D8B030D-6E8A-4147-A177-3AD203B41FA5}">
                      <a16:colId xmlns:a16="http://schemas.microsoft.com/office/drawing/2014/main" val="1222147067"/>
                    </a:ext>
                  </a:extLst>
                </a:gridCol>
                <a:gridCol w="776766">
                  <a:extLst>
                    <a:ext uri="{9D8B030D-6E8A-4147-A177-3AD203B41FA5}">
                      <a16:colId xmlns:a16="http://schemas.microsoft.com/office/drawing/2014/main" val="1316200113"/>
                    </a:ext>
                  </a:extLst>
                </a:gridCol>
                <a:gridCol w="419519">
                  <a:extLst>
                    <a:ext uri="{9D8B030D-6E8A-4147-A177-3AD203B41FA5}">
                      <a16:colId xmlns:a16="http://schemas.microsoft.com/office/drawing/2014/main" val="3174129544"/>
                    </a:ext>
                  </a:extLst>
                </a:gridCol>
                <a:gridCol w="734159">
                  <a:extLst>
                    <a:ext uri="{9D8B030D-6E8A-4147-A177-3AD203B41FA5}">
                      <a16:colId xmlns:a16="http://schemas.microsoft.com/office/drawing/2014/main" val="4049437731"/>
                    </a:ext>
                  </a:extLst>
                </a:gridCol>
                <a:gridCol w="917697">
                  <a:extLst>
                    <a:ext uri="{9D8B030D-6E8A-4147-A177-3AD203B41FA5}">
                      <a16:colId xmlns:a16="http://schemas.microsoft.com/office/drawing/2014/main" val="665500649"/>
                    </a:ext>
                  </a:extLst>
                </a:gridCol>
                <a:gridCol w="550618">
                  <a:extLst>
                    <a:ext uri="{9D8B030D-6E8A-4147-A177-3AD203B41FA5}">
                      <a16:colId xmlns:a16="http://schemas.microsoft.com/office/drawing/2014/main" val="43606118"/>
                    </a:ext>
                  </a:extLst>
                </a:gridCol>
                <a:gridCol w="825928">
                  <a:extLst>
                    <a:ext uri="{9D8B030D-6E8A-4147-A177-3AD203B41FA5}">
                      <a16:colId xmlns:a16="http://schemas.microsoft.com/office/drawing/2014/main" val="386017047"/>
                    </a:ext>
                  </a:extLst>
                </a:gridCol>
                <a:gridCol w="1048797">
                  <a:extLst>
                    <a:ext uri="{9D8B030D-6E8A-4147-A177-3AD203B41FA5}">
                      <a16:colId xmlns:a16="http://schemas.microsoft.com/office/drawing/2014/main" val="3065558805"/>
                    </a:ext>
                  </a:extLst>
                </a:gridCol>
                <a:gridCol w="865257">
                  <a:extLst>
                    <a:ext uri="{9D8B030D-6E8A-4147-A177-3AD203B41FA5}">
                      <a16:colId xmlns:a16="http://schemas.microsoft.com/office/drawing/2014/main" val="3071049004"/>
                    </a:ext>
                  </a:extLst>
                </a:gridCol>
                <a:gridCol w="1140567">
                  <a:extLst>
                    <a:ext uri="{9D8B030D-6E8A-4147-A177-3AD203B41FA5}">
                      <a16:colId xmlns:a16="http://schemas.microsoft.com/office/drawing/2014/main" val="1641373284"/>
                    </a:ext>
                  </a:extLst>
                </a:gridCol>
                <a:gridCol w="865257">
                  <a:extLst>
                    <a:ext uri="{9D8B030D-6E8A-4147-A177-3AD203B41FA5}">
                      <a16:colId xmlns:a16="http://schemas.microsoft.com/office/drawing/2014/main" val="698058768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275613755"/>
                    </a:ext>
                  </a:extLst>
                </a:gridCol>
              </a:tblGrid>
              <a:tr h="930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7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Antibiotic/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Disinfectant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7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Towels (Bath/Hand)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7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Band-Aids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7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Soap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7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Shampoo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7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Conditioner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7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Combs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7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Deodorant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7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Toothbrushes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7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Toothpaste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7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Razors/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Shaving Cream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7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Feminine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Hygiene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7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Misc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7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576521"/>
                  </a:ext>
                </a:extLst>
              </a:tr>
              <a:tr h="31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Shannon's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7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X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590906"/>
                  </a:ext>
                </a:extLst>
              </a:tr>
              <a:tr h="31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Confidential Coffee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7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137694"/>
                  </a:ext>
                </a:extLst>
              </a:tr>
              <a:tr h="31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 Bar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7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X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870807"/>
                  </a:ext>
                </a:extLst>
              </a:tr>
              <a:tr h="31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BYO Long Beach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7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X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881028"/>
                  </a:ext>
                </a:extLst>
              </a:tr>
              <a:tr h="31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Bark! Bark!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7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24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288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X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336847"/>
                  </a:ext>
                </a:extLst>
              </a:tr>
              <a:tr h="31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Willmore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7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119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107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59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X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27457"/>
                  </a:ext>
                </a:extLst>
              </a:tr>
              <a:tr h="323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Amazon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7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288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292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192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480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62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397055"/>
                  </a:ext>
                </a:extLst>
              </a:tr>
              <a:tr h="31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Total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7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326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305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192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234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136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107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480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139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294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934776"/>
                  </a:ext>
                </a:extLst>
              </a:tr>
              <a:tr h="31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Goal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7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2880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1680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3840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1000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1000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1000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960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1000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1000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1000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1000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019022"/>
                  </a:ext>
                </a:extLst>
              </a:tr>
              <a:tr h="323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Percentage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7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50%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29%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20%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534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365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CBE6F16-20DE-4EEC-B821-5AE3A41C93F3}"/>
              </a:ext>
            </a:extLst>
          </p:cNvPr>
          <p:cNvSpPr txBox="1">
            <a:spLocks/>
          </p:cNvSpPr>
          <p:nvPr/>
        </p:nvSpPr>
        <p:spPr>
          <a:xfrm>
            <a:off x="1190504" y="2671634"/>
            <a:ext cx="10893068" cy="645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+mn-lt"/>
              <a:ea typeface="Gill Sans MT" charset="0"/>
              <a:cs typeface="Gill Sans MT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EE08E-3912-4FE0-978C-29A0AC0DA759}"/>
              </a:ext>
            </a:extLst>
          </p:cNvPr>
          <p:cNvSpPr txBox="1"/>
          <p:nvPr/>
        </p:nvSpPr>
        <p:spPr>
          <a:xfrm>
            <a:off x="407800" y="1128368"/>
            <a:ext cx="108930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	</a:t>
            </a:r>
            <a:endParaRPr lang="en-US" sz="20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400" b="1" dirty="0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 #2</a:t>
            </a:r>
            <a:r>
              <a:rPr lang="en-US" sz="24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Scooters and Pedestrian Safety (Lead: Terry Krieger)</a:t>
            </a:r>
          </a:p>
          <a:p>
            <a:pPr lvl="1"/>
            <a:endParaRPr lang="en-US" sz="24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400" b="1" dirty="0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Milestones: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Research/Field Visits/Meetings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391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9314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16872</TotalTime>
  <Words>912</Words>
  <Application>Microsoft Office PowerPoint</Application>
  <PresentationFormat>Widescreen</PresentationFormat>
  <Paragraphs>261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Gill Sans MT</vt:lpstr>
      <vt:lpstr>Symbol</vt:lpstr>
      <vt:lpstr>Times New Roman</vt:lpstr>
      <vt:lpstr>Trebuchet MS</vt:lpstr>
      <vt:lpstr>Office Theme</vt:lpstr>
      <vt:lpstr>1_Office Theme</vt:lpstr>
      <vt:lpstr>PowerPoint Presentation</vt:lpstr>
      <vt:lpstr>1. Roll Call </vt:lpstr>
      <vt:lpstr>2. Minutes</vt:lpstr>
      <vt:lpstr>PowerPoint Presentation</vt:lpstr>
      <vt:lpstr>PowerPoint Presentation</vt:lpstr>
      <vt:lpstr>PowerPoint Presentation</vt:lpstr>
      <vt:lpstr>PowerPoint Presentation</vt:lpstr>
      <vt:lpstr>Fresh Start Campaign Donation Overview</vt:lpstr>
      <vt:lpstr>PowerPoint Presentation</vt:lpstr>
      <vt:lpstr>Micromobility Program</vt:lpstr>
      <vt:lpstr>Micromobility Program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Broc Coward</dc:creator>
  <cp:lastModifiedBy>Broc Coward</cp:lastModifiedBy>
  <cp:revision>100</cp:revision>
  <cp:lastPrinted>2021-06-25T19:51:02Z</cp:lastPrinted>
  <dcterms:created xsi:type="dcterms:W3CDTF">2021-01-26T20:07:57Z</dcterms:created>
  <dcterms:modified xsi:type="dcterms:W3CDTF">2021-11-22T22:01:18Z</dcterms:modified>
</cp:coreProperties>
</file>