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1" r:id="rId3"/>
  </p:sldMasterIdLst>
  <p:notesMasterIdLst>
    <p:notesMasterId r:id="rId15"/>
  </p:notesMasterIdLst>
  <p:handoutMasterIdLst>
    <p:handoutMasterId r:id="rId16"/>
  </p:handoutMasterIdLst>
  <p:sldIdLst>
    <p:sldId id="922" r:id="rId4"/>
    <p:sldId id="962" r:id="rId5"/>
    <p:sldId id="2074" r:id="rId6"/>
    <p:sldId id="2222" r:id="rId7"/>
    <p:sldId id="2236" r:id="rId8"/>
    <p:sldId id="2111" r:id="rId9"/>
    <p:sldId id="2106" r:id="rId10"/>
    <p:sldId id="2184" r:id="rId11"/>
    <p:sldId id="960" r:id="rId12"/>
    <p:sldId id="678" r:id="rId13"/>
    <p:sldId id="2234" r:id="rId14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oc Coward" initials="BC" lastIdx="8" clrIdx="0"/>
  <p:cmAuthor id="2" name="Melissa Wilson" initials="MW" lastIdx="0" clrIdx="1"/>
  <p:cmAuthor id="3" name="Kraig Kojian" initials="KK" lastIdx="5" clrIdx="2">
    <p:extLst>
      <p:ext uri="{19B8F6BF-5375-455C-9EA6-DF929625EA0E}">
        <p15:presenceInfo xmlns:p15="http://schemas.microsoft.com/office/powerpoint/2012/main" userId="S-1-5-21-533849993-4283402120-3932835225-1124" providerId="AD"/>
      </p:ext>
    </p:extLst>
  </p:cmAuthor>
  <p:cmAuthor id="4" name="Kraig Kojian" initials="KK [2]" lastIdx="3" clrIdx="3">
    <p:extLst>
      <p:ext uri="{19B8F6BF-5375-455C-9EA6-DF929625EA0E}">
        <p15:presenceInfo xmlns:p15="http://schemas.microsoft.com/office/powerpoint/2012/main" userId="S::KraigK@DLBA.Org::b1400c43-9cd6-4abf-9574-97e67fe9d39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1C4D"/>
    <a:srgbClr val="201B4C"/>
    <a:srgbClr val="D34E48"/>
    <a:srgbClr val="F47721"/>
    <a:srgbClr val="A50021"/>
    <a:srgbClr val="CC6600"/>
    <a:srgbClr val="CC0000"/>
    <a:srgbClr val="990033"/>
    <a:srgbClr val="3B326D"/>
    <a:srgbClr val="565A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3" autoAdjust="0"/>
    <p:restoredTop sz="73569" autoAdjust="0"/>
  </p:normalViewPr>
  <p:slideViewPr>
    <p:cSldViewPr snapToGrid="0">
      <p:cViewPr varScale="1">
        <p:scale>
          <a:sx n="56" d="100"/>
          <a:sy n="56" d="100"/>
        </p:scale>
        <p:origin x="129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19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43343" cy="467072"/>
          </a:xfrm>
          <a:prstGeom prst="rect">
            <a:avLst/>
          </a:prstGeom>
        </p:spPr>
        <p:txBody>
          <a:bodyPr vert="horz" lIns="93313" tIns="46657" rIns="93313" bIns="4665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3"/>
            <a:ext cx="3043343" cy="467072"/>
          </a:xfrm>
          <a:prstGeom prst="rect">
            <a:avLst/>
          </a:prstGeom>
        </p:spPr>
        <p:txBody>
          <a:bodyPr vert="horz" lIns="93313" tIns="46657" rIns="93313" bIns="46657" rtlCol="0"/>
          <a:lstStyle>
            <a:lvl1pPr algn="r">
              <a:defRPr sz="1200"/>
            </a:lvl1pPr>
          </a:lstStyle>
          <a:p>
            <a:fld id="{202CAD99-1A46-47E2-B549-B5F2CD2007FB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13" tIns="46657" rIns="93313" bIns="4665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30"/>
            <a:ext cx="3043343" cy="467071"/>
          </a:xfrm>
          <a:prstGeom prst="rect">
            <a:avLst/>
          </a:prstGeom>
        </p:spPr>
        <p:txBody>
          <a:bodyPr vert="horz" lIns="93313" tIns="46657" rIns="93313" bIns="46657" rtlCol="0" anchor="b"/>
          <a:lstStyle>
            <a:lvl1pPr algn="r">
              <a:defRPr sz="1200"/>
            </a:lvl1pPr>
          </a:lstStyle>
          <a:p>
            <a:fld id="{440C8152-E052-401E-945E-0C5760891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8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43343" cy="467072"/>
          </a:xfrm>
          <a:prstGeom prst="rect">
            <a:avLst/>
          </a:prstGeom>
        </p:spPr>
        <p:txBody>
          <a:bodyPr vert="horz" lIns="93313" tIns="46657" rIns="93313" bIns="4665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3"/>
            <a:ext cx="3043343" cy="467072"/>
          </a:xfrm>
          <a:prstGeom prst="rect">
            <a:avLst/>
          </a:prstGeom>
        </p:spPr>
        <p:txBody>
          <a:bodyPr vert="horz" lIns="93313" tIns="46657" rIns="93313" bIns="46657" rtlCol="0"/>
          <a:lstStyle>
            <a:lvl1pPr algn="r">
              <a:defRPr sz="1200"/>
            </a:lvl1pPr>
          </a:lstStyle>
          <a:p>
            <a:fld id="{A222A3AE-657D-3F4A-AD67-151151026B13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3" tIns="46657" rIns="93313" bIns="4665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9"/>
          </a:xfrm>
          <a:prstGeom prst="rect">
            <a:avLst/>
          </a:prstGeom>
        </p:spPr>
        <p:txBody>
          <a:bodyPr vert="horz" lIns="93313" tIns="46657" rIns="93313" bIns="4665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13" tIns="46657" rIns="93313" bIns="4665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7071"/>
          </a:xfrm>
          <a:prstGeom prst="rect">
            <a:avLst/>
          </a:prstGeom>
        </p:spPr>
        <p:txBody>
          <a:bodyPr vert="horz" lIns="93313" tIns="46657" rIns="93313" bIns="46657" rtlCol="0" anchor="b"/>
          <a:lstStyle>
            <a:lvl1pPr algn="r">
              <a:defRPr sz="1200"/>
            </a:lvl1pPr>
          </a:lstStyle>
          <a:p>
            <a:fld id="{DF837D4F-ED16-E044-B611-09ECE4D02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10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1F026-D8D6-954C-9838-CF67E55253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26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37D4F-ED16-E044-B611-09ECE4D02C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47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37D4F-ED16-E044-B611-09ECE4D02C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66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Amanda calls the roll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C30F9-441D-406C-8CBC-B3A3FFFF41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222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Amanda calls the roll vote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C30F9-441D-406C-8CBC-B3A3FFFF41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30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1F026-D8D6-954C-9838-CF67E55253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30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1F026-D8D6-954C-9838-CF67E55253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50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1F026-D8D6-954C-9838-CF67E55253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14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1F026-D8D6-954C-9838-CF67E55253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32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237">
              <a:defRPr/>
            </a:pPr>
            <a:fld id="{F8BC30F9-441D-406C-8CBC-B3A3FFFF41D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3237">
                <a:defRPr/>
              </a:pPr>
              <a:t>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58483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1F026-D8D6-954C-9838-CF67E55253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36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A908-D9DF-4357-A336-44EC1049AA70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F1515-FAD9-4F52-A849-8A57292C2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27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62843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488405"/>
            <a:ext cx="10515600" cy="368855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A908-D9DF-4357-A336-44EC1049AA70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F1515-FAD9-4F52-A849-8A57292C2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6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234439"/>
            <a:ext cx="2628900" cy="4942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234439"/>
            <a:ext cx="7734300" cy="49425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A908-D9DF-4357-A336-44EC1049AA70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F1515-FAD9-4F52-A849-8A57292C2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51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vers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sunset over a body of water&#10;&#10;Description automatically generated">
            <a:extLst>
              <a:ext uri="{FF2B5EF4-FFF2-40B4-BE49-F238E27FC236}">
                <a16:creationId xmlns:a16="http://schemas.microsoft.com/office/drawing/2014/main" id="{456502EA-7AB1-5C4B-95C5-9623DEF4B6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79300" cy="6248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7D441EC-398A-424B-98BF-B2B7E2642C86}"/>
              </a:ext>
            </a:extLst>
          </p:cNvPr>
          <p:cNvSpPr/>
          <p:nvPr userDrawn="1"/>
        </p:nvSpPr>
        <p:spPr>
          <a:xfrm>
            <a:off x="-1" y="3556933"/>
            <a:ext cx="12192001" cy="224825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1D4D690F-624D-2245-AC16-B1891636175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71088" y="3918331"/>
            <a:ext cx="4946017" cy="5403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1" i="0">
                <a:solidFill>
                  <a:schemeClr val="accent1"/>
                </a:solidFill>
                <a:latin typeface="Raleway" panose="020B0003030101060003" pitchFamily="34" charset="0"/>
              </a:defRPr>
            </a:lvl1pPr>
          </a:lstStyle>
          <a:p>
            <a:pPr lvl="0"/>
            <a:r>
              <a:rPr lang="da"/>
              <a:t>Lorem ipsum dolor sit ame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2DF0B-F558-E04A-A979-D5F37FF863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7595" y="4491854"/>
            <a:ext cx="5483732" cy="13133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 i="0">
                <a:latin typeface="Raleway" panose="020B0003030101060003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</a:t>
            </a:r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Date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6CA7B5B-C86A-564B-902E-5E87930099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21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ver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white building&#10;&#10;Description automatically generated">
            <a:extLst>
              <a:ext uri="{FF2B5EF4-FFF2-40B4-BE49-F238E27FC236}">
                <a16:creationId xmlns:a16="http://schemas.microsoft.com/office/drawing/2014/main" id="{1A0AB588-8808-2744-A8E8-A746F86D8E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092"/>
            <a:ext cx="12192000" cy="6223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7D441EC-398A-424B-98BF-B2B7E2642C86}"/>
              </a:ext>
            </a:extLst>
          </p:cNvPr>
          <p:cNvSpPr/>
          <p:nvPr userDrawn="1"/>
        </p:nvSpPr>
        <p:spPr>
          <a:xfrm>
            <a:off x="-1" y="3556933"/>
            <a:ext cx="12192001" cy="224825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347FDD15-5183-C34F-A22D-9E01F013753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71088" y="3918331"/>
            <a:ext cx="4946017" cy="5403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1" i="0">
                <a:solidFill>
                  <a:schemeClr val="accent1"/>
                </a:solidFill>
                <a:latin typeface="Raleway" panose="020B0003030101060003" pitchFamily="34" charset="0"/>
              </a:defRPr>
            </a:lvl1pPr>
          </a:lstStyle>
          <a:p>
            <a:pPr lvl="0"/>
            <a:r>
              <a:rPr lang="da"/>
              <a:t>Lorem ipsum dolor sit ame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761D462-1FD4-4B4A-AC0E-12148B8920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7595" y="4491854"/>
            <a:ext cx="5483732" cy="13133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 i="0">
                <a:latin typeface="Raleway" panose="020B0003030101060003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</a:t>
            </a:r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Date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49C494B-0CDF-6D4F-98FE-4902FFF907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92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vers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young men playing a game of football&#10;&#10;Description automatically generated">
            <a:extLst>
              <a:ext uri="{FF2B5EF4-FFF2-40B4-BE49-F238E27FC236}">
                <a16:creationId xmlns:a16="http://schemas.microsoft.com/office/drawing/2014/main" id="{0643CFA6-BA25-2F4A-8B24-2DE2CEE7CD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-1"/>
            <a:ext cx="12192002" cy="6226175"/>
          </a:xfrm>
          <a:prstGeom prst="rect">
            <a:avLst/>
          </a:prstGeom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7D441EC-398A-424B-98BF-B2B7E2642C86}"/>
              </a:ext>
            </a:extLst>
          </p:cNvPr>
          <p:cNvSpPr/>
          <p:nvPr userDrawn="1"/>
        </p:nvSpPr>
        <p:spPr>
          <a:xfrm>
            <a:off x="-1" y="3556933"/>
            <a:ext cx="12192001" cy="224825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6746E018-0DDA-BA4B-A497-9120C3BEFCC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71088" y="3918331"/>
            <a:ext cx="4946017" cy="5403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1" i="0">
                <a:solidFill>
                  <a:schemeClr val="accent1"/>
                </a:solidFill>
                <a:latin typeface="Raleway" panose="020B0003030101060003" pitchFamily="34" charset="0"/>
              </a:defRPr>
            </a:lvl1pPr>
          </a:lstStyle>
          <a:p>
            <a:pPr lvl="0"/>
            <a:r>
              <a:rPr lang="da"/>
              <a:t>Lorem ipsum dolor sit ame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91165F2-E0EE-F94C-8265-8CFB75EFC0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7595" y="4491854"/>
            <a:ext cx="5483732" cy="13133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 i="0">
                <a:latin typeface="Raleway" panose="020B0003030101060003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</a:t>
            </a:r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Date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CCB651-89BD-7B4E-A458-CDC3ADD6F1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20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vers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tall glass building&#10;&#10;Description automatically generated">
            <a:extLst>
              <a:ext uri="{FF2B5EF4-FFF2-40B4-BE49-F238E27FC236}">
                <a16:creationId xmlns:a16="http://schemas.microsoft.com/office/drawing/2014/main" id="{B67C990B-A9CF-8B43-B1ED-C47109C2B4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2192000" cy="623183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7D441EC-398A-424B-98BF-B2B7E2642C86}"/>
              </a:ext>
            </a:extLst>
          </p:cNvPr>
          <p:cNvSpPr/>
          <p:nvPr userDrawn="1"/>
        </p:nvSpPr>
        <p:spPr>
          <a:xfrm>
            <a:off x="-1" y="3556933"/>
            <a:ext cx="12192001" cy="224825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A17288E-DFCA-5744-8D67-168DB3C3A72C}"/>
              </a:ext>
            </a:extLst>
          </p:cNvPr>
          <p:cNvSpPr txBox="1">
            <a:spLocks/>
          </p:cNvSpPr>
          <p:nvPr userDrawn="1"/>
        </p:nvSpPr>
        <p:spPr>
          <a:xfrm>
            <a:off x="771088" y="3867223"/>
            <a:ext cx="10515600" cy="8138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latin typeface="Raleway" charset="0"/>
                <a:ea typeface="Raleway" charset="0"/>
                <a:cs typeface="Raleway" charset="0"/>
              </a:rPr>
              <a:t>Lorem ipsum dolor sit </a:t>
            </a:r>
            <a:r>
              <a:rPr lang="en-US" b="1" err="1">
                <a:latin typeface="Raleway" charset="0"/>
                <a:ea typeface="Raleway" charset="0"/>
                <a:cs typeface="Raleway" charset="0"/>
              </a:rPr>
              <a:t>ame</a:t>
            </a:r>
            <a:endParaRPr lang="en-US" b="1"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696E6A8-0520-4E47-B1BC-8B84C49D6A4B}"/>
              </a:ext>
            </a:extLst>
          </p:cNvPr>
          <p:cNvSpPr txBox="1">
            <a:spLocks/>
          </p:cNvSpPr>
          <p:nvPr userDrawn="1"/>
        </p:nvSpPr>
        <p:spPr>
          <a:xfrm>
            <a:off x="771088" y="4681058"/>
            <a:ext cx="10515600" cy="8138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r>
              <a:rPr lang="en-US" sz="2000">
                <a:solidFill>
                  <a:schemeClr val="tx1"/>
                </a:solidFill>
              </a:rPr>
              <a:t>Lorem ipsum dolor sit </a:t>
            </a:r>
            <a:r>
              <a:rPr lang="en-US" sz="2000" err="1">
                <a:solidFill>
                  <a:schemeClr val="tx1"/>
                </a:solidFill>
              </a:rPr>
              <a:t>ame</a:t>
            </a:r>
            <a:endParaRPr lang="en-US" sz="2000">
              <a:solidFill>
                <a:schemeClr val="tx1"/>
              </a:solidFill>
            </a:endParaRPr>
          </a:p>
          <a:p>
            <a:endParaRPr lang="en-US" sz="2000">
              <a:solidFill>
                <a:schemeClr val="tx1"/>
              </a:solidFill>
            </a:endParaRPr>
          </a:p>
          <a:p>
            <a:r>
              <a:rPr lang="en-US" sz="2000">
                <a:solidFill>
                  <a:schemeClr val="tx1"/>
                </a:solidFill>
              </a:rPr>
              <a:t>Date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BE21CAE-31E2-5640-90CD-59AC6122B5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07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ED480D9-AC5B-1A4A-8574-B56E3FAFAC2D}"/>
              </a:ext>
            </a:extLst>
          </p:cNvPr>
          <p:cNvSpPr/>
          <p:nvPr userDrawn="1"/>
        </p:nvSpPr>
        <p:spPr>
          <a:xfrm>
            <a:off x="0" y="0"/>
            <a:ext cx="12192000" cy="8145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9F80A8-F5A9-2B43-A7F4-57189C5A7B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229" y="6380838"/>
            <a:ext cx="1643399" cy="3517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Raleway" panose="020B0003030101060003" pitchFamily="34" charset="0"/>
              </a:defRPr>
            </a:lvl1pPr>
          </a:lstStyle>
          <a:p>
            <a:pPr lvl="0"/>
            <a:r>
              <a:rPr lang="en-US"/>
              <a:t>Dept logo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37FFBA5-18D2-E04C-AEED-49B5CD93A8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73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9211DC2-32E7-D74E-B962-15033508F9B7}"/>
              </a:ext>
            </a:extLst>
          </p:cNvPr>
          <p:cNvSpPr/>
          <p:nvPr userDrawn="1"/>
        </p:nvSpPr>
        <p:spPr>
          <a:xfrm>
            <a:off x="0" y="0"/>
            <a:ext cx="12192000" cy="8145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2C0EA1-68AA-4045-A72F-E3ED6B27CA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1960222"/>
            <a:ext cx="9337675" cy="2217358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r>
              <a:rPr lang="en-US">
                <a:latin typeface="Open Sans" charset="0"/>
                <a:ea typeface="Open Sans" charset="0"/>
                <a:cs typeface="Open Sans" charset="0"/>
              </a:rPr>
              <a:t>Lorem ipsum dolor sit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amet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, ex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sed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autem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 lorem,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est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summo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nemore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 minimum ex.</a:t>
            </a:r>
          </a:p>
          <a:p>
            <a:pPr lvl="1"/>
            <a:r>
              <a:rPr lang="en-US">
                <a:latin typeface="Open Sans" charset="0"/>
                <a:ea typeface="Open Sans" charset="0"/>
                <a:cs typeface="Open Sans" charset="0"/>
              </a:rPr>
              <a:t>Lorem ipsum dolor sit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amet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,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utinam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 consul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doctus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vel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 cu.</a:t>
            </a:r>
          </a:p>
          <a:p>
            <a:pPr lvl="2"/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Lorem ipsum dolor sit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amet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,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nec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ea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 tale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ubique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erroribus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. Commune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eligendi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verterem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 has cu. Mei cu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ferri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graeco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assentior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. 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C9D4B558-67DC-AE43-B473-17A895291C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39788" y="1370291"/>
            <a:ext cx="4946017" cy="4524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1" i="0">
                <a:solidFill>
                  <a:schemeClr val="accent1"/>
                </a:solidFill>
                <a:latin typeface="Raleway" panose="020B0003030101060003" pitchFamily="34" charset="0"/>
              </a:defRPr>
            </a:lvl1pPr>
          </a:lstStyle>
          <a:p>
            <a:pPr lvl="0"/>
            <a:r>
              <a:rPr lang="da"/>
              <a:t>Lorem ipsum dolor sit ame</a:t>
            </a:r>
          </a:p>
        </p:txBody>
      </p:sp>
      <p:sp>
        <p:nvSpPr>
          <p:cNvPr id="16" name="Content Placeholder 13">
            <a:extLst>
              <a:ext uri="{FF2B5EF4-FFF2-40B4-BE49-F238E27FC236}">
                <a16:creationId xmlns:a16="http://schemas.microsoft.com/office/drawing/2014/main" id="{B96BC85B-B3F0-A14A-B5BE-EED1B693AE8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7081" y="188459"/>
            <a:ext cx="11890052" cy="4524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b="1" i="0">
                <a:solidFill>
                  <a:schemeClr val="bg1"/>
                </a:solidFill>
                <a:latin typeface="Raleway" panose="020B0003030101060003" pitchFamily="34" charset="0"/>
              </a:defRPr>
            </a:lvl1pPr>
          </a:lstStyle>
          <a:p>
            <a:pPr lvl="0"/>
            <a:r>
              <a:rPr lang="da"/>
              <a:t>Lorem ipsum dolor sit ame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D393DC88-BA6B-D647-865B-2CD996F203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0791" y="6365787"/>
            <a:ext cx="549584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Raleway" panose="020B0003030101060003" pitchFamily="34" charset="0"/>
              </a:defRPr>
            </a:lvl1pPr>
          </a:lstStyle>
          <a:p>
            <a:fld id="{6E85E584-ED0B-8444-A304-9729C7985B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E2B535D-DDB3-644B-9D6D-0319B9B34F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r>
              <a:rPr lang="en-US"/>
              <a:t>Mobility Programs and Projects 2020 Update</a:t>
            </a:r>
          </a:p>
        </p:txBody>
      </p:sp>
    </p:spTree>
    <p:extLst>
      <p:ext uri="{BB962C8B-B14F-4D97-AF65-F5344CB8AC3E}">
        <p14:creationId xmlns:p14="http://schemas.microsoft.com/office/powerpoint/2010/main" val="2456658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EF0DFC-E025-8049-9709-848C1476CAFA}"/>
              </a:ext>
            </a:extLst>
          </p:cNvPr>
          <p:cNvSpPr/>
          <p:nvPr userDrawn="1"/>
        </p:nvSpPr>
        <p:spPr>
          <a:xfrm>
            <a:off x="0" y="0"/>
            <a:ext cx="12192000" cy="8145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CE018AA-003F-B649-A691-2EE17EA0D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0791" y="6365787"/>
            <a:ext cx="549584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Raleway" panose="020B0003030101060003" pitchFamily="34" charset="0"/>
              </a:defRPr>
            </a:lvl1pPr>
          </a:lstStyle>
          <a:p>
            <a:fld id="{6E85E584-ED0B-8444-A304-9729C7985B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32EA7D2-BB51-1E41-B444-A84AAD8096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938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9211DC2-32E7-D74E-B962-15033508F9B7}"/>
              </a:ext>
            </a:extLst>
          </p:cNvPr>
          <p:cNvSpPr/>
          <p:nvPr userDrawn="1"/>
        </p:nvSpPr>
        <p:spPr>
          <a:xfrm>
            <a:off x="0" y="0"/>
            <a:ext cx="12192000" cy="8145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2C0EA1-68AA-4045-A72F-E3ED6B27CA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1960222"/>
            <a:ext cx="9337675" cy="2217358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r>
              <a:rPr lang="en-US">
                <a:latin typeface="Open Sans" charset="0"/>
                <a:ea typeface="Open Sans" charset="0"/>
                <a:cs typeface="Open Sans" charset="0"/>
              </a:rPr>
              <a:t>Lorem ipsum dolor sit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amet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, ex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sed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autem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 lorem,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est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summo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nemore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 minimum ex.</a:t>
            </a:r>
          </a:p>
          <a:p>
            <a:pPr lvl="1"/>
            <a:r>
              <a:rPr lang="en-US">
                <a:latin typeface="Open Sans" charset="0"/>
                <a:ea typeface="Open Sans" charset="0"/>
                <a:cs typeface="Open Sans" charset="0"/>
              </a:rPr>
              <a:t>Lorem ipsum dolor sit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amet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,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utinam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 consul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doctus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vel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 cu.</a:t>
            </a:r>
          </a:p>
          <a:p>
            <a:pPr lvl="2"/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Lorem ipsum dolor sit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amet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,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nec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ea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 tale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ubique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erroribus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. Commune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eligendi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verterem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 has cu. Mei cu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ferri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graeco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assentior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. 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C9D4B558-67DC-AE43-B473-17A895291C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39788" y="1370291"/>
            <a:ext cx="4946017" cy="4524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1" i="0">
                <a:solidFill>
                  <a:schemeClr val="accent1"/>
                </a:solidFill>
                <a:latin typeface="Raleway" panose="020B0003030101060003" pitchFamily="34" charset="0"/>
              </a:defRPr>
            </a:lvl1pPr>
          </a:lstStyle>
          <a:p>
            <a:pPr lvl="0"/>
            <a:r>
              <a:rPr lang="da"/>
              <a:t>Lorem ipsum dolor sit ame</a:t>
            </a:r>
          </a:p>
        </p:txBody>
      </p:sp>
      <p:sp>
        <p:nvSpPr>
          <p:cNvPr id="16" name="Content Placeholder 13">
            <a:extLst>
              <a:ext uri="{FF2B5EF4-FFF2-40B4-BE49-F238E27FC236}">
                <a16:creationId xmlns:a16="http://schemas.microsoft.com/office/drawing/2014/main" id="{B96BC85B-B3F0-A14A-B5BE-EED1B693AE8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7081" y="188459"/>
            <a:ext cx="11890052" cy="4524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b="1" i="0">
                <a:solidFill>
                  <a:schemeClr val="bg1"/>
                </a:solidFill>
                <a:latin typeface="Raleway" panose="020B0003030101060003" pitchFamily="34" charset="0"/>
              </a:defRPr>
            </a:lvl1pPr>
          </a:lstStyle>
          <a:p>
            <a:pPr lvl="0"/>
            <a:r>
              <a:rPr lang="da"/>
              <a:t>Lorem ipsum dolor sit ame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D393DC88-BA6B-D647-865B-2CD996F203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0791" y="6365787"/>
            <a:ext cx="549584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Raleway" panose="020B0003030101060003" pitchFamily="34" charset="0"/>
              </a:defRPr>
            </a:lvl1pPr>
          </a:lstStyle>
          <a:p>
            <a:fld id="{6E85E584-ED0B-8444-A304-9729C7985B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E2B535D-DDB3-644B-9D6D-0319B9B34F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4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62843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88405"/>
            <a:ext cx="10515600" cy="3688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A908-D9DF-4357-A336-44EC1049AA70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F1515-FAD9-4F52-A849-8A57292C2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32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9211DC2-32E7-D74E-B962-15033508F9B7}"/>
              </a:ext>
            </a:extLst>
          </p:cNvPr>
          <p:cNvSpPr/>
          <p:nvPr userDrawn="1"/>
        </p:nvSpPr>
        <p:spPr>
          <a:xfrm>
            <a:off x="0" y="1"/>
            <a:ext cx="12192000" cy="10276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2C0EA1-68AA-4045-A72F-E3ED6B27CA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1960222"/>
            <a:ext cx="9337675" cy="2217358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r>
              <a:rPr lang="en-US">
                <a:latin typeface="Open Sans" charset="0"/>
                <a:ea typeface="Open Sans" charset="0"/>
                <a:cs typeface="Open Sans" charset="0"/>
              </a:rPr>
              <a:t>Lorem ipsum dolor sit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amet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, ex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sed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autem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 lorem,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est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summo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nemore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 minimum ex.</a:t>
            </a:r>
          </a:p>
          <a:p>
            <a:pPr lvl="1"/>
            <a:r>
              <a:rPr lang="en-US">
                <a:latin typeface="Open Sans" charset="0"/>
                <a:ea typeface="Open Sans" charset="0"/>
                <a:cs typeface="Open Sans" charset="0"/>
              </a:rPr>
              <a:t>Lorem ipsum dolor sit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amet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,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utinam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 consul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doctus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vel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 cu.</a:t>
            </a:r>
          </a:p>
          <a:p>
            <a:pPr lvl="2"/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Lorem ipsum dolor sit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amet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,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nec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ea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 tale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ubique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erroribus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. Commune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eligendi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verterem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 has cu. Mei cu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ferri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graeco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assentior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. 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C9D4B558-67DC-AE43-B473-17A895291C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39788" y="1370291"/>
            <a:ext cx="4946017" cy="4524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1" i="0">
                <a:solidFill>
                  <a:schemeClr val="accent1"/>
                </a:solidFill>
                <a:latin typeface="Raleway" panose="020B0003030101060003" pitchFamily="34" charset="0"/>
              </a:defRPr>
            </a:lvl1pPr>
          </a:lstStyle>
          <a:p>
            <a:pPr lvl="0"/>
            <a:r>
              <a:rPr lang="da"/>
              <a:t>Lorem ipsum dolor sit ame</a:t>
            </a:r>
          </a:p>
        </p:txBody>
      </p:sp>
      <p:sp>
        <p:nvSpPr>
          <p:cNvPr id="16" name="Content Placeholder 13">
            <a:extLst>
              <a:ext uri="{FF2B5EF4-FFF2-40B4-BE49-F238E27FC236}">
                <a16:creationId xmlns:a16="http://schemas.microsoft.com/office/drawing/2014/main" id="{B96BC85B-B3F0-A14A-B5BE-EED1B693AE8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7081" y="129211"/>
            <a:ext cx="11890052" cy="49127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b="1" i="0">
                <a:solidFill>
                  <a:schemeClr val="bg1"/>
                </a:solidFill>
                <a:latin typeface="Raleway" panose="020B0003030101060003" pitchFamily="34" charset="0"/>
              </a:defRPr>
            </a:lvl1pPr>
          </a:lstStyle>
          <a:p>
            <a:pPr lvl="0"/>
            <a:r>
              <a:rPr lang="da"/>
              <a:t>Title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D393DC88-BA6B-D647-865B-2CD996F203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0791" y="6365787"/>
            <a:ext cx="549584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Raleway" panose="020B0003030101060003" pitchFamily="34" charset="0"/>
              </a:defRPr>
            </a:lvl1pPr>
          </a:lstStyle>
          <a:p>
            <a:fld id="{6E85E584-ED0B-8444-A304-9729C7985B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5213BEC9-EE42-3A4A-9BEE-A22DE301C84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7081" y="614733"/>
            <a:ext cx="11890052" cy="33203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>
                <a:solidFill>
                  <a:schemeClr val="bg1"/>
                </a:solidFill>
                <a:latin typeface="Raleway" panose="020B0003030101060003" pitchFamily="34" charset="0"/>
              </a:defRPr>
            </a:lvl1pPr>
          </a:lstStyle>
          <a:p>
            <a:pPr lvl="0"/>
            <a:r>
              <a:rPr lang="da"/>
              <a:t>Title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774130B-5BFF-774B-8802-823C4A263C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64442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17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verison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7FE60EC-4FB8-2244-9B45-838FCC2FF1B0}"/>
              </a:ext>
            </a:extLst>
          </p:cNvPr>
          <p:cNvSpPr/>
          <p:nvPr userDrawn="1"/>
        </p:nvSpPr>
        <p:spPr>
          <a:xfrm>
            <a:off x="0" y="0"/>
            <a:ext cx="12192000" cy="8145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E9210FE-6E1A-AD47-95C1-59789FD136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3211" y="1960221"/>
            <a:ext cx="5342527" cy="422209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 marL="914400" indent="0">
              <a:buNone/>
              <a:defRPr/>
            </a:lvl3pPr>
          </a:lstStyle>
          <a:p>
            <a:r>
              <a:rPr lang="en-US">
                <a:latin typeface="Open Sans" charset="0"/>
                <a:ea typeface="Open Sans" charset="0"/>
                <a:cs typeface="Open Sans" charset="0"/>
              </a:rPr>
              <a:t>Lorem ipsum dolor sit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amet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, ex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sed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autem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 lorem,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est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summo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nemore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 minimum ex.</a:t>
            </a:r>
          </a:p>
          <a:p>
            <a:pPr lvl="1"/>
            <a:r>
              <a:rPr lang="en-US">
                <a:latin typeface="Open Sans" charset="0"/>
                <a:ea typeface="Open Sans" charset="0"/>
                <a:cs typeface="Open Sans" charset="0"/>
              </a:rPr>
              <a:t>Lorem ipsum dolor sit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amet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,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utinam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 consul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doctus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vel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 cu.</a:t>
            </a:r>
          </a:p>
          <a:p>
            <a:pPr lvl="2"/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Lorem ipsum dolor sit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amet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,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nec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ea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 tale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ubique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erroribus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. Commune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eligendi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verterem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 has cu. Mei cu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ferri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graeco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assentior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. </a:t>
            </a:r>
          </a:p>
          <a:p>
            <a:pPr lvl="2"/>
            <a:endParaRPr lang="en-US" sz="220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BDA57636-7F50-FF4F-B072-6748CE651FC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13211" y="1303803"/>
            <a:ext cx="4946017" cy="4524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1" i="0">
                <a:solidFill>
                  <a:schemeClr val="accent1"/>
                </a:solidFill>
                <a:latin typeface="Raleway" panose="020B0003030101060003" pitchFamily="34" charset="0"/>
              </a:defRPr>
            </a:lvl1pPr>
          </a:lstStyle>
          <a:p>
            <a:pPr lvl="0"/>
            <a:r>
              <a:rPr lang="da"/>
              <a:t>Lorem ipsum dolor sit ame</a:t>
            </a:r>
          </a:p>
          <a:p>
            <a:pPr lvl="0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52BF763-7FD8-A74A-A4B7-77A48E850258}"/>
              </a:ext>
            </a:extLst>
          </p:cNvPr>
          <p:cNvCxnSpPr/>
          <p:nvPr userDrawn="1"/>
        </p:nvCxnSpPr>
        <p:spPr>
          <a:xfrm>
            <a:off x="6119495" y="1301066"/>
            <a:ext cx="0" cy="425244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6D3D108A-FFAD-F640-8DF3-208CC38C88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3645" y="1960221"/>
            <a:ext cx="5342527" cy="422209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 marL="914400" indent="0">
              <a:buNone/>
              <a:defRPr/>
            </a:lvl3pPr>
          </a:lstStyle>
          <a:p>
            <a:r>
              <a:rPr lang="en-US">
                <a:latin typeface="Open Sans" charset="0"/>
                <a:ea typeface="Open Sans" charset="0"/>
                <a:cs typeface="Open Sans" charset="0"/>
              </a:rPr>
              <a:t>Lorem ipsum dolor sit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amet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, ex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sed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autem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 lorem,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est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summo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nemore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 minimum ex.</a:t>
            </a:r>
          </a:p>
          <a:p>
            <a:pPr lvl="1"/>
            <a:r>
              <a:rPr lang="en-US">
                <a:latin typeface="Open Sans" charset="0"/>
                <a:ea typeface="Open Sans" charset="0"/>
                <a:cs typeface="Open Sans" charset="0"/>
              </a:rPr>
              <a:t>Lorem ipsum dolor sit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amet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,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utinam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 consul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doctus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vel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 cu.</a:t>
            </a:r>
          </a:p>
          <a:p>
            <a:pPr lvl="2"/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Lorem ipsum dolor sit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amet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,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nec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ea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 tale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ubique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erroribus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. Commune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eligendi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verterem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 has cu. Mei cu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ferri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graeco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assentior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. </a:t>
            </a:r>
          </a:p>
          <a:p>
            <a:pPr lvl="2"/>
            <a:endParaRPr lang="en-US" sz="220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802C06E-DA50-0347-B0A5-5208882014E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7081" y="188459"/>
            <a:ext cx="11890052" cy="4524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b="1" i="0">
                <a:solidFill>
                  <a:schemeClr val="bg1"/>
                </a:solidFill>
                <a:latin typeface="Raleway" panose="020B0003030101060003" pitchFamily="34" charset="0"/>
              </a:defRPr>
            </a:lvl1pPr>
          </a:lstStyle>
          <a:p>
            <a:pPr lvl="0"/>
            <a:r>
              <a:rPr lang="da"/>
              <a:t>Lorem ipsum dolor sit ame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ECA4D461-D118-CA4C-98BB-149C2CEE5E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0791" y="6365787"/>
            <a:ext cx="549584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Raleway" panose="020B0003030101060003" pitchFamily="34" charset="0"/>
              </a:defRPr>
            </a:lvl1pPr>
          </a:lstStyle>
          <a:p>
            <a:fld id="{6E85E584-ED0B-8444-A304-9729C7985B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B889D5E0-75C9-704D-AE98-089561A30E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02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517587C-2158-F042-8265-AA3B75106C56}"/>
              </a:ext>
            </a:extLst>
          </p:cNvPr>
          <p:cNvSpPr/>
          <p:nvPr userDrawn="1"/>
        </p:nvSpPr>
        <p:spPr>
          <a:xfrm>
            <a:off x="0" y="0"/>
            <a:ext cx="12192000" cy="8145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648219-C9F2-7D41-9916-97F4B84806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3211" y="1960221"/>
            <a:ext cx="5342527" cy="422209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 marL="914400" indent="0">
              <a:buNone/>
              <a:defRPr/>
            </a:lvl3pPr>
          </a:lstStyle>
          <a:p>
            <a:r>
              <a:rPr lang="en-US">
                <a:latin typeface="Open Sans" charset="0"/>
                <a:ea typeface="Open Sans" charset="0"/>
                <a:cs typeface="Open Sans" charset="0"/>
              </a:rPr>
              <a:t>Lorem ipsum dolor sit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amet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, ex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sed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autem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 lorem,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est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summo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nemore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 minimum ex.</a:t>
            </a:r>
          </a:p>
          <a:p>
            <a:pPr lvl="1"/>
            <a:r>
              <a:rPr lang="en-US">
                <a:latin typeface="Open Sans" charset="0"/>
                <a:ea typeface="Open Sans" charset="0"/>
                <a:cs typeface="Open Sans" charset="0"/>
              </a:rPr>
              <a:t>Lorem ipsum dolor sit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amet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,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utinam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 consul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doctus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vel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 cu.</a:t>
            </a:r>
          </a:p>
          <a:p>
            <a:pPr lvl="2"/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Lorem ipsum dolor sit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amet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,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nec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ea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 tale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ubique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erroribus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. Commune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eligendi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verterem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 has cu. Mei cu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ferri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graeco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assentior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. </a:t>
            </a:r>
          </a:p>
          <a:p>
            <a:pPr lvl="2"/>
            <a:endParaRPr lang="en-US" sz="220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7C1C500E-3337-BB4C-A881-68C880E2F66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13211" y="1303803"/>
            <a:ext cx="4946017" cy="4524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1" i="0">
                <a:solidFill>
                  <a:schemeClr val="accent1"/>
                </a:solidFill>
                <a:latin typeface="Raleway" panose="020B0003030101060003" pitchFamily="34" charset="0"/>
              </a:defRPr>
            </a:lvl1pPr>
          </a:lstStyle>
          <a:p>
            <a:pPr lvl="0"/>
            <a:r>
              <a:rPr lang="da"/>
              <a:t>Lorem ipsum dolor sit ame</a:t>
            </a:r>
          </a:p>
          <a:p>
            <a:pPr lvl="0"/>
            <a:endParaRPr lang="en-US"/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DB093555-606C-404D-8D51-1F508AAA846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7081" y="188459"/>
            <a:ext cx="11890052" cy="4524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b="1" i="0">
                <a:solidFill>
                  <a:schemeClr val="bg1"/>
                </a:solidFill>
                <a:latin typeface="Raleway" panose="020B0003030101060003" pitchFamily="34" charset="0"/>
              </a:defRPr>
            </a:lvl1pPr>
          </a:lstStyle>
          <a:p>
            <a:pPr lvl="0"/>
            <a:r>
              <a:rPr lang="da"/>
              <a:t>Lorem ipsum dolor sit ame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9B4BB2A-A65E-EC44-9F4F-618B5FF16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0791" y="6365787"/>
            <a:ext cx="549584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Raleway" panose="020B0003030101060003" pitchFamily="34" charset="0"/>
              </a:defRPr>
            </a:lvl1pPr>
          </a:lstStyle>
          <a:p>
            <a:fld id="{6E85E584-ED0B-8444-A304-9729C7985B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570837B-BB8B-FB45-9D47-FEE352CF43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604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7EDAD95-24D0-AB46-8BD5-453BE4CC8AA4}"/>
              </a:ext>
            </a:extLst>
          </p:cNvPr>
          <p:cNvSpPr/>
          <p:nvPr userDrawn="1"/>
        </p:nvSpPr>
        <p:spPr>
          <a:xfrm>
            <a:off x="0" y="0"/>
            <a:ext cx="12192000" cy="8145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F7EC9D57-3890-664E-AD75-2ADC1FE10C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1665399"/>
            <a:ext cx="9337675" cy="221735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</a:lstStyle>
          <a:p>
            <a:r>
              <a:rPr lang="en-US">
                <a:latin typeface="Open Sans" charset="0"/>
                <a:ea typeface="Open Sans" charset="0"/>
                <a:cs typeface="Open Sans" charset="0"/>
              </a:rPr>
              <a:t>Lorem ipsum dolor sit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amet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, ex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sed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autem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 lorem,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est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summo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nemore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 minimum ex.</a:t>
            </a:r>
          </a:p>
          <a:p>
            <a:pPr lvl="1"/>
            <a:r>
              <a:rPr lang="en-US">
                <a:latin typeface="Open Sans" charset="0"/>
                <a:ea typeface="Open Sans" charset="0"/>
                <a:cs typeface="Open Sans" charset="0"/>
              </a:rPr>
              <a:t>Lorem ipsum dolor sit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amet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,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utinam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 consul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doctus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vel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 cu.</a:t>
            </a:r>
          </a:p>
          <a:p>
            <a:pPr lvl="2"/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Lorem ipsum dolor sit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amet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,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nec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ea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 tale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ubique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erroribus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. Commune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eligendi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verterem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 has cu. Mei cu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ferri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graeco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assentior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. </a:t>
            </a:r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CBFEFA0A-07F2-5E40-A64A-907F4A5C64F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39788" y="1075468"/>
            <a:ext cx="4946017" cy="4524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1" i="0">
                <a:solidFill>
                  <a:schemeClr val="accent1"/>
                </a:solidFill>
                <a:latin typeface="Raleway" panose="020B0003030101060003" pitchFamily="34" charset="0"/>
              </a:defRPr>
            </a:lvl1pPr>
          </a:lstStyle>
          <a:p>
            <a:pPr lvl="0"/>
            <a:r>
              <a:rPr lang="da"/>
              <a:t>Lorem ipsum dolor sit ame</a:t>
            </a:r>
          </a:p>
          <a:p>
            <a:pPr lvl="0"/>
            <a:endParaRPr lang="en-US"/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6E4AB78A-26FB-6448-B07B-C5E42FDB403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7081" y="188459"/>
            <a:ext cx="11890052" cy="4524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b="1" i="0">
                <a:solidFill>
                  <a:schemeClr val="bg1"/>
                </a:solidFill>
                <a:latin typeface="Raleway" panose="020B0003030101060003" pitchFamily="34" charset="0"/>
              </a:defRPr>
            </a:lvl1pPr>
          </a:lstStyle>
          <a:p>
            <a:pPr lvl="0"/>
            <a:r>
              <a:rPr lang="da"/>
              <a:t>Lorem ipsum dolor sit ame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A6EF97A-6DB3-8343-94CF-7EA559247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0791" y="6365787"/>
            <a:ext cx="549584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Raleway" panose="020B0003030101060003" pitchFamily="34" charset="0"/>
              </a:defRPr>
            </a:lvl1pPr>
          </a:lstStyle>
          <a:p>
            <a:fld id="{6E85E584-ED0B-8444-A304-9729C7985B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D30FD6A-7EDE-8A40-93F0-8CE70572A1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56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D0F935C-1750-CF4B-9B65-F4F46A792814}"/>
              </a:ext>
            </a:extLst>
          </p:cNvPr>
          <p:cNvSpPr/>
          <p:nvPr userDrawn="1"/>
        </p:nvSpPr>
        <p:spPr>
          <a:xfrm>
            <a:off x="0" y="0"/>
            <a:ext cx="12192000" cy="8145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491B4AEE-D454-C04C-80FE-7DE3B89AE1A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7081" y="188459"/>
            <a:ext cx="11890052" cy="4524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b="1" i="0">
                <a:solidFill>
                  <a:schemeClr val="bg1"/>
                </a:solidFill>
                <a:latin typeface="Raleway" panose="020B0003030101060003" pitchFamily="34" charset="0"/>
              </a:defRPr>
            </a:lvl1pPr>
          </a:lstStyle>
          <a:p>
            <a:pPr lvl="0"/>
            <a:r>
              <a:rPr lang="da"/>
              <a:t>Lorem ipsum dolor sit 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21F40-27EA-A940-95B4-C5A901D0F08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65819" y="1130573"/>
            <a:ext cx="10292575" cy="459685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Image/map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E331AD4-53C6-684C-A6B1-3CB78BBA26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0791" y="6365787"/>
            <a:ext cx="549584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Raleway" panose="020B0003030101060003" pitchFamily="34" charset="0"/>
              </a:defRPr>
            </a:lvl1pPr>
          </a:lstStyle>
          <a:p>
            <a:fld id="{6E85E584-ED0B-8444-A304-9729C7985B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4254BCC-043D-F846-9347-43EC661A94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272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736714-72AF-E842-BDFE-1261BE1D0ABB}"/>
              </a:ext>
            </a:extLst>
          </p:cNvPr>
          <p:cNvSpPr/>
          <p:nvPr userDrawn="1"/>
        </p:nvSpPr>
        <p:spPr>
          <a:xfrm>
            <a:off x="0" y="0"/>
            <a:ext cx="12192000" cy="8145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534DCD1-96E6-784B-A50F-09453DFEA4F4}"/>
              </a:ext>
            </a:extLst>
          </p:cNvPr>
          <p:cNvCxnSpPr/>
          <p:nvPr userDrawn="1"/>
        </p:nvCxnSpPr>
        <p:spPr>
          <a:xfrm>
            <a:off x="6119495" y="1301066"/>
            <a:ext cx="0" cy="425244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292D8792-7BB8-B64F-BA84-D15118D22DC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7081" y="188459"/>
            <a:ext cx="11890052" cy="4524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b="1" i="0">
                <a:solidFill>
                  <a:schemeClr val="bg1"/>
                </a:solidFill>
                <a:latin typeface="Raleway" panose="020B0003030101060003" pitchFamily="34" charset="0"/>
              </a:defRPr>
            </a:lvl1pPr>
          </a:lstStyle>
          <a:p>
            <a:pPr lvl="0"/>
            <a:r>
              <a:rPr lang="da"/>
              <a:t>Lorem ipsum dolor sit ame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522096E8-473B-5B4C-952F-EF01DCF462FA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38150" y="1381125"/>
            <a:ext cx="5459413" cy="41719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101206B2-6289-794C-A05F-0A4E79A96BC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391275" y="1381125"/>
            <a:ext cx="5430838" cy="41719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6973CCB-ED30-3A4D-A9F1-AE24292E82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0791" y="6365787"/>
            <a:ext cx="549584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Raleway" panose="020B0003030101060003" pitchFamily="34" charset="0"/>
              </a:defRPr>
            </a:lvl1pPr>
          </a:lstStyle>
          <a:p>
            <a:fld id="{6E85E584-ED0B-8444-A304-9729C7985B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1946B41-6221-1948-AA44-B71EAF4496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48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60C57A-460C-1C4A-BB7F-D05EE4CFFC6E}"/>
              </a:ext>
            </a:extLst>
          </p:cNvPr>
          <p:cNvSpPr/>
          <p:nvPr userDrawn="1"/>
        </p:nvSpPr>
        <p:spPr>
          <a:xfrm>
            <a:off x="0" y="0"/>
            <a:ext cx="12192000" cy="8145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4EA98DE-8D05-3C41-BB78-7CD5C69D1A0D}"/>
              </a:ext>
            </a:extLst>
          </p:cNvPr>
          <p:cNvCxnSpPr/>
          <p:nvPr userDrawn="1"/>
        </p:nvCxnSpPr>
        <p:spPr>
          <a:xfrm>
            <a:off x="6119495" y="1301066"/>
            <a:ext cx="0" cy="425244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6B10A0D-E223-254D-A565-16F35EC73B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3211" y="1960221"/>
            <a:ext cx="5342527" cy="422209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 marL="914400" indent="0">
              <a:buNone/>
              <a:defRPr/>
            </a:lvl3pPr>
          </a:lstStyle>
          <a:p>
            <a:r>
              <a:rPr lang="en-US">
                <a:latin typeface="Open Sans" charset="0"/>
                <a:ea typeface="Open Sans" charset="0"/>
                <a:cs typeface="Open Sans" charset="0"/>
              </a:rPr>
              <a:t>Lorem ipsum dolor sit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amet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, ex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sed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autem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 lorem,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est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summo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nemore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 minimum ex.</a:t>
            </a:r>
          </a:p>
          <a:p>
            <a:pPr lvl="1"/>
            <a:r>
              <a:rPr lang="en-US">
                <a:latin typeface="Open Sans" charset="0"/>
                <a:ea typeface="Open Sans" charset="0"/>
                <a:cs typeface="Open Sans" charset="0"/>
              </a:rPr>
              <a:t>Lorem ipsum dolor sit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amet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,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utinam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 consul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doctus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err="1">
                <a:latin typeface="Open Sans" charset="0"/>
                <a:ea typeface="Open Sans" charset="0"/>
                <a:cs typeface="Open Sans" charset="0"/>
              </a:rPr>
              <a:t>vel</a:t>
            </a:r>
            <a:r>
              <a:rPr lang="en-US">
                <a:latin typeface="Open Sans" charset="0"/>
                <a:ea typeface="Open Sans" charset="0"/>
                <a:cs typeface="Open Sans" charset="0"/>
              </a:rPr>
              <a:t> cu.</a:t>
            </a:r>
          </a:p>
          <a:p>
            <a:pPr lvl="2"/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Lorem ipsum dolor sit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amet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,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nec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ea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 tale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ubique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erroribus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. Commune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eligendi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verterem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 has cu. Mei cu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ferri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graeco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err="1">
                <a:latin typeface="Open Sans" charset="0"/>
                <a:ea typeface="Open Sans" charset="0"/>
                <a:cs typeface="Open Sans" charset="0"/>
              </a:rPr>
              <a:t>assentior</a:t>
            </a:r>
            <a:r>
              <a:rPr lang="en-US" sz="2200">
                <a:latin typeface="Open Sans" charset="0"/>
                <a:ea typeface="Open Sans" charset="0"/>
                <a:cs typeface="Open Sans" charset="0"/>
              </a:rPr>
              <a:t>. </a:t>
            </a:r>
          </a:p>
          <a:p>
            <a:pPr lvl="2"/>
            <a:endParaRPr lang="en-US" sz="220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1693B6E9-3B16-E149-9F7B-DF0DC69FDF6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13211" y="1303803"/>
            <a:ext cx="4946017" cy="4524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1" i="0">
                <a:solidFill>
                  <a:schemeClr val="accent1"/>
                </a:solidFill>
                <a:latin typeface="Raleway" panose="020B0003030101060003" pitchFamily="34" charset="0"/>
              </a:defRPr>
            </a:lvl1pPr>
          </a:lstStyle>
          <a:p>
            <a:pPr lvl="0"/>
            <a:r>
              <a:rPr lang="da"/>
              <a:t>Lorem ipsum dolor sit ame</a:t>
            </a:r>
          </a:p>
          <a:p>
            <a:pPr lvl="0"/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A73B6B3-D6D8-6D41-B16F-1B2E8744854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7081" y="188459"/>
            <a:ext cx="11890052" cy="4524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b="1" i="0">
                <a:solidFill>
                  <a:schemeClr val="bg1"/>
                </a:solidFill>
                <a:latin typeface="Raleway" panose="020B0003030101060003" pitchFamily="34" charset="0"/>
              </a:defRPr>
            </a:lvl1pPr>
          </a:lstStyle>
          <a:p>
            <a:pPr lvl="0"/>
            <a:r>
              <a:rPr lang="da"/>
              <a:t>Lorem ipsum dolor sit ame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42C453CC-1AD2-0641-B326-2F137372817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419850" y="1301750"/>
            <a:ext cx="5476875" cy="42513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320D3599-6677-C548-BF66-F3F33F5FA5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0791" y="6365787"/>
            <a:ext cx="549584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6E85E584-ED0B-8444-A304-9729C7985B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F01E009-16CA-034E-9662-662D2D9B08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809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l image with overla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ody of water with a city in the background&#10;&#10;Description automatically generated">
            <a:extLst>
              <a:ext uri="{FF2B5EF4-FFF2-40B4-BE49-F238E27FC236}">
                <a16:creationId xmlns:a16="http://schemas.microsoft.com/office/drawing/2014/main" id="{65B46C86-E06A-3E45-A24D-459A4C92B1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223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36150CF-B1AC-024F-A448-A892325DC67B}"/>
              </a:ext>
            </a:extLst>
          </p:cNvPr>
          <p:cNvSpPr/>
          <p:nvPr userDrawn="1"/>
        </p:nvSpPr>
        <p:spPr>
          <a:xfrm>
            <a:off x="0" y="2181402"/>
            <a:ext cx="9134375" cy="197141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13">
            <a:extLst>
              <a:ext uri="{FF2B5EF4-FFF2-40B4-BE49-F238E27FC236}">
                <a16:creationId xmlns:a16="http://schemas.microsoft.com/office/drawing/2014/main" id="{78F10C03-C4AF-AF42-8059-EACE2CB8719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9462" y="2976563"/>
            <a:ext cx="8466053" cy="93998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1" i="0">
                <a:solidFill>
                  <a:schemeClr val="accent1"/>
                </a:solidFill>
                <a:latin typeface="Raleway" panose="020B0003030101060003" pitchFamily="34" charset="0"/>
              </a:defRPr>
            </a:lvl1pPr>
          </a:lstStyle>
          <a:p>
            <a:pPr lvl="0"/>
            <a:r>
              <a:rPr lang="da"/>
              <a:t>Lorem ipsum dolor sit ame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171349A6-B67B-C249-B03A-C467F5A19C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0791" y="6365787"/>
            <a:ext cx="549584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Raleway" panose="020B0003030101060003" pitchFamily="34" charset="0"/>
              </a:defRPr>
            </a:lvl1pPr>
          </a:lstStyle>
          <a:p>
            <a:fld id="{6E85E584-ED0B-8444-A304-9729C7985B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2B946A-F1B1-8E4C-BA8B-90E049657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158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ireworks in the sky&#10;&#10;Description automatically generated">
            <a:extLst>
              <a:ext uri="{FF2B5EF4-FFF2-40B4-BE49-F238E27FC236}">
                <a16:creationId xmlns:a16="http://schemas.microsoft.com/office/drawing/2014/main" id="{E6B486C6-4332-FC43-8203-AD289F046A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898"/>
            <a:ext cx="12192000" cy="62103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F7D847A-D8D5-174A-AF84-A8E3FD0A0C41}"/>
              </a:ext>
            </a:extLst>
          </p:cNvPr>
          <p:cNvSpPr/>
          <p:nvPr userDrawn="1"/>
        </p:nvSpPr>
        <p:spPr>
          <a:xfrm>
            <a:off x="0" y="1240066"/>
            <a:ext cx="12192000" cy="375396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E1B9C26-5A09-9646-9ECD-B9B525761026}"/>
              </a:ext>
            </a:extLst>
          </p:cNvPr>
          <p:cNvSpPr txBox="1">
            <a:spLocks/>
          </p:cNvSpPr>
          <p:nvPr userDrawn="1"/>
        </p:nvSpPr>
        <p:spPr>
          <a:xfrm>
            <a:off x="167081" y="1682165"/>
            <a:ext cx="5564646" cy="2812629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b="1" i="0" kern="120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Thank you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15C40D-693A-5941-8983-6C0B457CDBD7}"/>
              </a:ext>
            </a:extLst>
          </p:cNvPr>
          <p:cNvCxnSpPr/>
          <p:nvPr userDrawn="1"/>
        </p:nvCxnSpPr>
        <p:spPr>
          <a:xfrm>
            <a:off x="6119495" y="1323368"/>
            <a:ext cx="0" cy="353856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13">
            <a:extLst>
              <a:ext uri="{FF2B5EF4-FFF2-40B4-BE49-F238E27FC236}">
                <a16:creationId xmlns:a16="http://schemas.microsoft.com/office/drawing/2014/main" id="{896E94F1-AD9B-2B4C-840D-4409D7B6A6A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431384" y="2503961"/>
            <a:ext cx="4946017" cy="161662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 i="0">
                <a:solidFill>
                  <a:schemeClr val="accent1"/>
                </a:solidFill>
                <a:latin typeface="Raleway" panose="020B0003030101060003" pitchFamily="34" charset="0"/>
              </a:defRPr>
            </a:lvl1pPr>
          </a:lstStyle>
          <a:p>
            <a:pPr lvl="0"/>
            <a:r>
              <a:rPr lang="da"/>
              <a:t>Name, Contact Info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3AF66C0E-EA4D-E740-8685-C93D8FEF4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0791" y="6365787"/>
            <a:ext cx="549584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Raleway" panose="020B0003030101060003" pitchFamily="34" charset="0"/>
              </a:defRPr>
            </a:lvl1pPr>
          </a:lstStyle>
          <a:p>
            <a:fld id="{6E85E584-ED0B-8444-A304-9729C7985B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A8F3F5E-7924-404C-BAE2-C32C37B45F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09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A908-D9DF-4357-A336-44EC1049AA70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F1515-FAD9-4F52-A849-8A57292C2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6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62843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88405"/>
            <a:ext cx="5181600" cy="368855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88405"/>
            <a:ext cx="5181600" cy="3688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A908-D9DF-4357-A336-44EC1049AA70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F1515-FAD9-4F52-A849-8A57292C2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28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7951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50507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328987"/>
            <a:ext cx="5157787" cy="2860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50507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328987"/>
            <a:ext cx="5183188" cy="28606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A908-D9DF-4357-A336-44EC1049AA70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F1515-FAD9-4F52-A849-8A57292C2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61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652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A908-D9DF-4357-A336-44EC1049AA70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F1515-FAD9-4F52-A849-8A57292C2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21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A908-D9DF-4357-A336-44EC1049AA70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F1515-FAD9-4F52-A849-8A57292C2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28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2573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257300"/>
            <a:ext cx="6172200" cy="4603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857500"/>
            <a:ext cx="3932237" cy="30114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A908-D9DF-4357-A336-44EC1049AA70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F1515-FAD9-4F52-A849-8A57292C2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72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2573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600" y="1239044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857500"/>
            <a:ext cx="3932237" cy="30114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A908-D9DF-4357-A336-44EC1049AA70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F1515-FAD9-4F52-A849-8A57292C2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9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613" y="-2069998"/>
            <a:ext cx="8221287" cy="1061700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1407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66287"/>
            <a:ext cx="10515600" cy="3710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AA908-D9DF-4357-A336-44EC1049AA70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F1515-FAD9-4F52-A849-8A57292C2B7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85057" y="-57150"/>
            <a:ext cx="12616543" cy="1102179"/>
          </a:xfrm>
          <a:prstGeom prst="rect">
            <a:avLst/>
          </a:prstGeom>
          <a:solidFill>
            <a:srgbClr val="3B3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05" y="271690"/>
            <a:ext cx="1895621" cy="55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028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F86748-7982-EF4A-A8CA-B134196B108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BFF14D-46DC-7047-BA9A-918AC6DFD1AD}"/>
              </a:ext>
            </a:extLst>
          </p:cNvPr>
          <p:cNvSpPr/>
          <p:nvPr userDrawn="1"/>
        </p:nvSpPr>
        <p:spPr>
          <a:xfrm>
            <a:off x="0" y="6229293"/>
            <a:ext cx="9979358" cy="6287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554AC51A-6733-B043-B5CA-601E5AF6C7D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79370" y="6365787"/>
            <a:ext cx="18288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59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F86748-7982-EF4A-A8CA-B134196B108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50C701-83DF-FD44-B65B-CF1802109B1B}"/>
              </a:ext>
            </a:extLst>
          </p:cNvPr>
          <p:cNvSpPr/>
          <p:nvPr userDrawn="1"/>
        </p:nvSpPr>
        <p:spPr>
          <a:xfrm>
            <a:off x="0" y="6229293"/>
            <a:ext cx="9979357" cy="6287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FFAAA675-B827-C744-971B-B2570590B0E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179370" y="6365787"/>
            <a:ext cx="18288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7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205740" y="-195801"/>
            <a:ext cx="12618720" cy="7246620"/>
          </a:xfrm>
          <a:prstGeom prst="rect">
            <a:avLst/>
          </a:prstGeom>
          <a:gradFill flip="none" rotWithShape="1">
            <a:gsLst>
              <a:gs pos="99115">
                <a:srgbClr val="FDB917"/>
              </a:gs>
              <a:gs pos="16000">
                <a:srgbClr val="201B4C"/>
              </a:gs>
              <a:gs pos="77000">
                <a:srgbClr val="D34E48"/>
              </a:gs>
              <a:gs pos="92000">
                <a:srgbClr val="F47721"/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815" y="-1371600"/>
            <a:ext cx="7623811" cy="9133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41" y="5903241"/>
            <a:ext cx="1895621" cy="5556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68E50E-1EB2-41A5-B3BF-8606A95D730F}"/>
              </a:ext>
            </a:extLst>
          </p:cNvPr>
          <p:cNvSpPr txBox="1"/>
          <p:nvPr/>
        </p:nvSpPr>
        <p:spPr>
          <a:xfrm>
            <a:off x="686685" y="1135008"/>
            <a:ext cx="942035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 hangingPunct="0">
              <a:spcBef>
                <a:spcPts val="6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kern="0" dirty="0">
                <a:solidFill>
                  <a:schemeClr val="bg1"/>
                </a:solidFill>
                <a:latin typeface="Gill Sans MT" panose="020B0502020104020203" pitchFamily="34" charset="0"/>
                <a:cs typeface="Gill Sans MT"/>
              </a:rPr>
              <a:t>DLBA Public Safety Committee</a:t>
            </a:r>
            <a:endParaRPr lang="en-US" sz="2400" kern="0" dirty="0">
              <a:solidFill>
                <a:schemeClr val="bg1"/>
              </a:solidFill>
              <a:latin typeface="Gill Sans MT" panose="020B0502020104020203" pitchFamily="34" charset="0"/>
              <a:cs typeface="Gill Sans MT"/>
            </a:endParaRPr>
          </a:p>
          <a:p>
            <a:pPr marL="342900" indent="-342900" fontAlgn="auto" hangingPunct="0">
              <a:spcBef>
                <a:spcPts val="6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 dirty="0">
                <a:solidFill>
                  <a:schemeClr val="bg1"/>
                </a:solidFill>
                <a:latin typeface="Gill Sans MT" panose="020B0502020104020203" pitchFamily="34" charset="0"/>
                <a:cs typeface="Gill Sans MT"/>
              </a:rPr>
              <a:t>April 24, 2024</a:t>
            </a:r>
            <a:endParaRPr lang="en-US" sz="3200" kern="0" dirty="0">
              <a:solidFill>
                <a:schemeClr val="bg1"/>
              </a:solidFill>
              <a:latin typeface="Gill Sans MT" panose="020B0502020104020203" pitchFamily="34" charset="0"/>
              <a:cs typeface="Gill Sans MT"/>
            </a:endParaRPr>
          </a:p>
          <a:p>
            <a:pPr marL="342900" indent="-342900" fontAlgn="auto" hangingPunct="0">
              <a:spcBef>
                <a:spcPts val="6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kern="0" dirty="0">
              <a:solidFill>
                <a:schemeClr val="bg1"/>
              </a:solidFill>
              <a:latin typeface="Gill Sans MT" panose="020B0502020104020203" pitchFamily="34" charset="0"/>
              <a:cs typeface="Gill Sans M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5DF0ED-A05D-4E9F-8BE2-5F26617FE4B8}"/>
              </a:ext>
            </a:extLst>
          </p:cNvPr>
          <p:cNvSpPr/>
          <p:nvPr/>
        </p:nvSpPr>
        <p:spPr>
          <a:xfrm>
            <a:off x="2955304" y="5986724"/>
            <a:ext cx="865502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b="1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Mission: Cultivate, preserve and promote a healthy, safe and prosperous Downtown</a:t>
            </a:r>
            <a:endParaRPr lang="en-US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846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76476" y="1780122"/>
            <a:ext cx="934522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ea typeface="+mj-ea"/>
                <a:cs typeface="+mj-cs"/>
              </a:rPr>
              <a:t>5</a:t>
            </a:r>
            <a:r>
              <a:rPr lang="en-US" sz="2800" dirty="0">
                <a:solidFill>
                  <a:prstClr val="black"/>
                </a:solidFill>
                <a:ea typeface="+mj-ea"/>
                <a:cs typeface="+mj-cs"/>
              </a:rPr>
              <a:t>. Staff Report</a:t>
            </a:r>
          </a:p>
          <a:p>
            <a:pPr marL="514350" indent="-514350">
              <a:buAutoNum type="alphaLcPeriod"/>
            </a:pPr>
            <a:r>
              <a:rPr lang="en-US" sz="2800" dirty="0">
                <a:solidFill>
                  <a:prstClr val="black"/>
                </a:solidFill>
                <a:ea typeface="+mj-ea"/>
                <a:cs typeface="+mj-cs"/>
              </a:rPr>
              <a:t>Clean and Safe Update</a:t>
            </a:r>
          </a:p>
          <a:p>
            <a:pPr marL="971550" lvl="1" indent="-514350">
              <a:buAutoNum type="alphaLcPeriod"/>
            </a:pPr>
            <a:r>
              <a:rPr lang="en-US" sz="2400" dirty="0">
                <a:solidFill>
                  <a:prstClr val="black"/>
                </a:solidFill>
                <a:ea typeface="+mj-ea"/>
                <a:cs typeface="+mj-cs"/>
              </a:rPr>
              <a:t>Homeless Outreach Coordinator Update</a:t>
            </a:r>
          </a:p>
          <a:p>
            <a:pPr marL="971550" lvl="1" indent="-514350">
              <a:buAutoNum type="alphaLcPeriod"/>
            </a:pPr>
            <a:r>
              <a:rPr lang="en-US" sz="2400" dirty="0">
                <a:solidFill>
                  <a:prstClr val="black"/>
                </a:solidFill>
                <a:ea typeface="+mj-ea"/>
                <a:cs typeface="+mj-cs"/>
              </a:rPr>
              <a:t>Safety </a:t>
            </a:r>
          </a:p>
          <a:p>
            <a:pPr marL="1428750" lvl="2" indent="-514350">
              <a:buAutoNum type="alphaLcPeriod"/>
            </a:pPr>
            <a:r>
              <a:rPr lang="en-US" sz="2400" dirty="0">
                <a:solidFill>
                  <a:prstClr val="black"/>
                </a:solidFill>
                <a:ea typeface="+mj-ea"/>
                <a:cs typeface="+mj-cs"/>
              </a:rPr>
              <a:t>East Village </a:t>
            </a:r>
          </a:p>
          <a:p>
            <a:pPr marL="1428750" lvl="2" indent="-514350">
              <a:buAutoNum type="alphaLcPeriod"/>
            </a:pPr>
            <a:r>
              <a:rPr lang="en-US" sz="2400" dirty="0">
                <a:solidFill>
                  <a:prstClr val="black"/>
                </a:solidFill>
                <a:ea typeface="+mj-ea"/>
                <a:cs typeface="+mj-cs"/>
              </a:rPr>
              <a:t>Pike Security </a:t>
            </a:r>
          </a:p>
          <a:p>
            <a:pPr marL="971550" lvl="1" indent="-514350">
              <a:buAutoNum type="alphaLcPeriod"/>
            </a:pPr>
            <a:r>
              <a:rPr lang="en-US" sz="2400" dirty="0">
                <a:solidFill>
                  <a:prstClr val="black"/>
                </a:solidFill>
                <a:ea typeface="+mj-ea"/>
                <a:cs typeface="+mj-cs"/>
              </a:rPr>
              <a:t>Safety Ambassadors De-Escalation Training </a:t>
            </a:r>
          </a:p>
          <a:p>
            <a:pPr marL="1428750" lvl="2" indent="-514350">
              <a:buAutoNum type="alphaLcPeriod"/>
            </a:pPr>
            <a:endParaRPr lang="en-US" sz="2400" dirty="0">
              <a:solidFill>
                <a:prstClr val="black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19756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76476" y="1780122"/>
            <a:ext cx="737912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ea typeface="+mj-ea"/>
                <a:cs typeface="+mj-cs"/>
              </a:rPr>
              <a:t>6. Public Comment </a:t>
            </a:r>
          </a:p>
          <a:p>
            <a:r>
              <a:rPr lang="en-US" sz="3200" dirty="0">
                <a:solidFill>
                  <a:prstClr val="black"/>
                </a:solidFill>
                <a:ea typeface="+mj-ea"/>
                <a:cs typeface="+mj-cs"/>
              </a:rPr>
              <a:t>(three minutes on all non-agenda items)</a:t>
            </a:r>
          </a:p>
          <a:p>
            <a:r>
              <a:rPr lang="en-US" sz="3200" dirty="0">
                <a:solidFill>
                  <a:prstClr val="black"/>
                </a:solidFill>
                <a:ea typeface="+mj-ea"/>
                <a:cs typeface="+mj-cs"/>
              </a:rPr>
              <a:t>7. Old Business</a:t>
            </a:r>
            <a:endParaRPr lang="en-US" sz="3200" dirty="0"/>
          </a:p>
          <a:p>
            <a:r>
              <a:rPr lang="en-US" sz="3200" dirty="0">
                <a:solidFill>
                  <a:prstClr val="black"/>
                </a:solidFill>
                <a:ea typeface="+mj-ea"/>
                <a:cs typeface="+mj-cs"/>
              </a:rPr>
              <a:t>8. New Business</a:t>
            </a:r>
          </a:p>
          <a:p>
            <a:pPr lvl="0"/>
            <a:r>
              <a:rPr lang="en-US" sz="3200" dirty="0">
                <a:solidFill>
                  <a:prstClr val="black"/>
                </a:solidFill>
                <a:ea typeface="+mj-ea"/>
                <a:cs typeface="+mj-cs"/>
              </a:rPr>
              <a:t>9. Adjournment</a:t>
            </a:r>
          </a:p>
        </p:txBody>
      </p:sp>
    </p:spTree>
    <p:extLst>
      <p:ext uri="{BB962C8B-B14F-4D97-AF65-F5344CB8AC3E}">
        <p14:creationId xmlns:p14="http://schemas.microsoft.com/office/powerpoint/2010/main" val="1674798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1. Roll Call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n-lt"/>
              </a:rPr>
              <a:t>Chair </a:t>
            </a:r>
            <a:r>
              <a:rPr lang="en-US" dirty="0"/>
              <a:t>Cheryl </a:t>
            </a:r>
            <a:r>
              <a:rPr lang="en-US" dirty="0" err="1"/>
              <a:t>Robers</a:t>
            </a:r>
            <a:r>
              <a:rPr lang="en-US" dirty="0">
                <a:latin typeface="+mn-lt"/>
              </a:rPr>
              <a:t>, Vice Chair </a:t>
            </a:r>
            <a:r>
              <a:rPr lang="en-US" dirty="0"/>
              <a:t>Antonio Gallardo</a:t>
            </a:r>
            <a:r>
              <a:rPr lang="en-US" dirty="0">
                <a:latin typeface="+mn-lt"/>
              </a:rPr>
              <a:t>, Paul Boyd-Batstone, Terrence Krieger, Robb Smith, Vincent Severen, </a:t>
            </a:r>
            <a:r>
              <a:rPr lang="en-US" dirty="0"/>
              <a:t>P</a:t>
            </a:r>
            <a:r>
              <a:rPr lang="en-US" dirty="0">
                <a:latin typeface="+mn-lt"/>
              </a:rPr>
              <a:t>aul </a:t>
            </a:r>
            <a:r>
              <a:rPr lang="en-US" dirty="0"/>
              <a:t>H</a:t>
            </a:r>
            <a:r>
              <a:rPr lang="en-US" dirty="0">
                <a:latin typeface="+mn-lt"/>
              </a:rPr>
              <a:t>argis</a:t>
            </a:r>
            <a:r>
              <a:rPr lang="en-US" dirty="0"/>
              <a:t>, and Teri Tan </a:t>
            </a:r>
            <a:r>
              <a:rPr lang="en-US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5606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2. Minutes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+mn-lt"/>
              </a:rPr>
              <a:t>Action</a:t>
            </a:r>
            <a:r>
              <a:rPr lang="en-US" dirty="0">
                <a:latin typeface="+mn-lt"/>
              </a:rPr>
              <a:t>: Approve minutes from the </a:t>
            </a:r>
            <a:r>
              <a:rPr lang="en-US" dirty="0"/>
              <a:t>March</a:t>
            </a:r>
            <a:r>
              <a:rPr lang="en-US" dirty="0">
                <a:latin typeface="+mn-lt"/>
              </a:rPr>
              <a:t>  26</a:t>
            </a:r>
            <a:r>
              <a:rPr lang="en-US" dirty="0"/>
              <a:t>, 2024 </a:t>
            </a:r>
            <a:r>
              <a:rPr lang="en-US" dirty="0">
                <a:latin typeface="+mn-lt"/>
              </a:rPr>
              <a:t>meeting.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7729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205740" y="-195801"/>
            <a:ext cx="12618720" cy="7246620"/>
          </a:xfrm>
          <a:prstGeom prst="rect">
            <a:avLst/>
          </a:prstGeom>
          <a:gradFill flip="none" rotWithShape="1">
            <a:gsLst>
              <a:gs pos="99115">
                <a:srgbClr val="FDB917"/>
              </a:gs>
              <a:gs pos="16000">
                <a:srgbClr val="201B4C"/>
              </a:gs>
              <a:gs pos="77000">
                <a:srgbClr val="D34E48"/>
              </a:gs>
              <a:gs pos="92000">
                <a:srgbClr val="F47721"/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815" y="-1371600"/>
            <a:ext cx="7623811" cy="9133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41" y="5903241"/>
            <a:ext cx="1895621" cy="5556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2BA6EE-C538-4B26-846C-53BE9999CEDF}"/>
              </a:ext>
            </a:extLst>
          </p:cNvPr>
          <p:cNvSpPr txBox="1"/>
          <p:nvPr/>
        </p:nvSpPr>
        <p:spPr>
          <a:xfrm>
            <a:off x="870234" y="1057191"/>
            <a:ext cx="885742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8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cs typeface="Gill Sans MT"/>
              </a:rPr>
              <a:t>3. Chairperson’s Report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  <a:cs typeface="Gill Sans MT"/>
            </a:endParaRP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  <a:cs typeface="Gill Sans MT"/>
            </a:endParaRP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kern="0" dirty="0">
                <a:solidFill>
                  <a:prstClr val="white"/>
                </a:solidFill>
                <a:latin typeface="Gill Sans MT" panose="020B0502020104020203" pitchFamily="34" charset="0"/>
                <a:cs typeface="Gill Sans MT"/>
              </a:rPr>
              <a:t>Cheryl Roberts </a:t>
            </a:r>
            <a:endParaRPr kumimoji="0" lang="en-US" sz="3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  <a:cs typeface="Gill Sans MT"/>
            </a:endParaRP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cs typeface="Gill Sans MT"/>
              </a:rPr>
              <a:t>Chair</a:t>
            </a:r>
          </a:p>
        </p:txBody>
      </p:sp>
    </p:spTree>
    <p:extLst>
      <p:ext uri="{BB962C8B-B14F-4D97-AF65-F5344CB8AC3E}">
        <p14:creationId xmlns:p14="http://schemas.microsoft.com/office/powerpoint/2010/main" val="2687151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CBE6F16-20DE-4EEC-B821-5AE3A41C93F3}"/>
              </a:ext>
            </a:extLst>
          </p:cNvPr>
          <p:cNvSpPr txBox="1">
            <a:spLocks/>
          </p:cNvSpPr>
          <p:nvPr/>
        </p:nvSpPr>
        <p:spPr>
          <a:xfrm>
            <a:off x="1190504" y="2671634"/>
            <a:ext cx="10893068" cy="6456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black"/>
              </a:solidFill>
              <a:latin typeface="+mn-lt"/>
              <a:ea typeface="Gill Sans MT" charset="0"/>
              <a:cs typeface="Gill Sans MT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3EE08E-3912-4FE0-978C-29A0AC0DA759}"/>
              </a:ext>
            </a:extLst>
          </p:cNvPr>
          <p:cNvSpPr txBox="1"/>
          <p:nvPr/>
        </p:nvSpPr>
        <p:spPr>
          <a:xfrm>
            <a:off x="407800" y="1128368"/>
            <a:ext cx="1089306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kern="0" dirty="0">
                <a:solidFill>
                  <a:srgbClr val="201B4C"/>
                </a:solidFill>
                <a:latin typeface="Gill Sans MT" panose="020B0502020104020203" pitchFamily="34" charset="0"/>
                <a:cs typeface="Gill Sans MT"/>
              </a:rPr>
              <a:t>3a. FY22-23 Project Summary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	</a:t>
            </a:r>
            <a:endParaRPr lang="en-US" sz="2000" b="0" i="0" u="none" strike="noStrike" baseline="0" dirty="0">
              <a:solidFill>
                <a:srgbClr val="000000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lvl="1"/>
            <a:endParaRPr lang="en-US" sz="2400" b="1" dirty="0">
              <a:solidFill>
                <a:srgbClr val="C00000"/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2000" b="1" dirty="0">
                <a:solidFill>
                  <a:srgbClr val="C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#1</a:t>
            </a:r>
            <a:r>
              <a:rPr lang="en-US" sz="2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lvl="1"/>
            <a:r>
              <a:rPr lang="en-US" sz="20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De-Escalation Application for Homeless Resource/Guide-  </a:t>
            </a:r>
            <a:r>
              <a:rPr lang="en-US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Update from Sub-committee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/>
            <a:endParaRPr lang="en-US" sz="2000" b="1" i="1" dirty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2000" b="1" u="sng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Committee members: </a:t>
            </a:r>
          </a:p>
          <a:p>
            <a:pPr lvl="1"/>
            <a:r>
              <a:rPr lang="en-US" sz="2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Cheryl Roberts </a:t>
            </a:r>
          </a:p>
          <a:p>
            <a:pPr lvl="1"/>
            <a:r>
              <a:rPr lang="en-US" sz="2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Antonio Gallardo </a:t>
            </a:r>
          </a:p>
          <a:p>
            <a:pPr lvl="1"/>
            <a:r>
              <a:rPr lang="en-US" sz="2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 Hargis </a:t>
            </a:r>
          </a:p>
          <a:p>
            <a:pPr lvl="1"/>
            <a:r>
              <a:rPr lang="en-US" sz="20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Terrence Krieger </a:t>
            </a:r>
          </a:p>
          <a:p>
            <a:pPr lvl="1"/>
            <a:endParaRPr lang="en-US" sz="2000" dirty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sz="2000" dirty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439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CBE6F16-20DE-4EEC-B821-5AE3A41C93F3}"/>
              </a:ext>
            </a:extLst>
          </p:cNvPr>
          <p:cNvSpPr txBox="1">
            <a:spLocks/>
          </p:cNvSpPr>
          <p:nvPr/>
        </p:nvSpPr>
        <p:spPr>
          <a:xfrm>
            <a:off x="1190504" y="2671634"/>
            <a:ext cx="10893068" cy="6456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black"/>
              </a:solidFill>
              <a:latin typeface="+mn-lt"/>
              <a:ea typeface="Gill Sans MT" charset="0"/>
              <a:cs typeface="Gill Sans MT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3EE08E-3912-4FE0-978C-29A0AC0DA759}"/>
              </a:ext>
            </a:extLst>
          </p:cNvPr>
          <p:cNvSpPr txBox="1"/>
          <p:nvPr/>
        </p:nvSpPr>
        <p:spPr>
          <a:xfrm>
            <a:off x="407800" y="1128368"/>
            <a:ext cx="1089306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kern="0" dirty="0">
                <a:solidFill>
                  <a:srgbClr val="201B4C"/>
                </a:solidFill>
                <a:latin typeface="Gill Sans MT" panose="020B0502020104020203" pitchFamily="34" charset="0"/>
                <a:cs typeface="Gill Sans MT"/>
              </a:rPr>
              <a:t>3a. FY22-23 Project Summary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	</a:t>
            </a:r>
            <a:endParaRPr lang="en-US" sz="2000" b="0" i="0" u="none" strike="noStrike" baseline="0" dirty="0">
              <a:solidFill>
                <a:srgbClr val="000000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2000" b="1" dirty="0">
                <a:solidFill>
                  <a:srgbClr val="C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#2</a:t>
            </a:r>
            <a:r>
              <a:rPr lang="en-US" sz="2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lvl="1"/>
            <a:r>
              <a:rPr lang="en-US" sz="2000" b="1" i="1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Downtown Safety Audits: 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Update from Sub-committee</a:t>
            </a:r>
            <a:r>
              <a:rPr lang="en-US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/>
            <a:r>
              <a:rPr lang="en-US" sz="2000" b="1" u="sng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Committee members: </a:t>
            </a:r>
          </a:p>
          <a:p>
            <a:pPr lvl="1"/>
            <a:r>
              <a:rPr lang="en-US" sz="2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 Boyd-Batstone </a:t>
            </a:r>
          </a:p>
          <a:p>
            <a:pPr lvl="1"/>
            <a:r>
              <a:rPr lang="en-US" sz="2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Terry Krieger</a:t>
            </a:r>
          </a:p>
          <a:p>
            <a:pPr lvl="1"/>
            <a:r>
              <a:rPr lang="en-US" sz="2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 Hargis </a:t>
            </a:r>
          </a:p>
          <a:p>
            <a:pPr lvl="1"/>
            <a:r>
              <a:rPr lang="en-US" sz="2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</a:t>
            </a:r>
          </a:p>
          <a:p>
            <a:pPr lvl="1"/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sz="2000" dirty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229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CBE6F16-20DE-4EEC-B821-5AE3A41C93F3}"/>
              </a:ext>
            </a:extLst>
          </p:cNvPr>
          <p:cNvSpPr txBox="1">
            <a:spLocks/>
          </p:cNvSpPr>
          <p:nvPr/>
        </p:nvSpPr>
        <p:spPr>
          <a:xfrm>
            <a:off x="1190504" y="2671634"/>
            <a:ext cx="10893068" cy="6456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black"/>
              </a:solidFill>
              <a:latin typeface="+mn-lt"/>
              <a:ea typeface="Gill Sans MT" charset="0"/>
              <a:cs typeface="Gill Sans MT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3EE08E-3912-4FE0-978C-29A0AC0DA759}"/>
              </a:ext>
            </a:extLst>
          </p:cNvPr>
          <p:cNvSpPr txBox="1"/>
          <p:nvPr/>
        </p:nvSpPr>
        <p:spPr>
          <a:xfrm>
            <a:off x="407800" y="1128368"/>
            <a:ext cx="1089306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kern="0" dirty="0">
                <a:solidFill>
                  <a:srgbClr val="201B4C"/>
                </a:solidFill>
                <a:latin typeface="Gill Sans MT" panose="020B0502020104020203" pitchFamily="34" charset="0"/>
                <a:cs typeface="Gill Sans MT"/>
              </a:rPr>
              <a:t>3a. FY22-23 Project Summary </a:t>
            </a:r>
            <a:endParaRPr lang="en-US" sz="2400" b="1" dirty="0">
              <a:solidFill>
                <a:srgbClr val="C00000"/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2000" b="1" dirty="0">
                <a:solidFill>
                  <a:srgbClr val="C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#3</a:t>
            </a:r>
            <a:r>
              <a:rPr lang="en-US" sz="2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lvl="1"/>
            <a:r>
              <a:rPr lang="en-US" sz="2000" b="1" i="1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Fresh Start: 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Update from Sub-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commitee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US" sz="1800" i="1" dirty="0">
              <a:solidFill>
                <a:srgbClr val="6A6A6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/>
            <a:endParaRPr lang="en-US" sz="1800" b="1" u="sng" dirty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sz="1800" b="1" u="sng" dirty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2000" b="1" u="sng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Committee members: </a:t>
            </a:r>
          </a:p>
          <a:p>
            <a:pPr lvl="1"/>
            <a:r>
              <a:rPr lang="en-US" sz="2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Robb Smith </a:t>
            </a:r>
          </a:p>
          <a:p>
            <a:pPr lvl="1"/>
            <a:r>
              <a:rPr lang="en-US" sz="2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Vincent Severen</a:t>
            </a:r>
          </a:p>
          <a:p>
            <a:pPr lvl="1"/>
            <a:r>
              <a:rPr lang="en-US" sz="2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Terri Tan </a:t>
            </a:r>
          </a:p>
          <a:p>
            <a:pPr lvl="1"/>
            <a:r>
              <a:rPr lang="en-US" sz="2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</a:t>
            </a:r>
          </a:p>
          <a:p>
            <a:pPr lvl="1"/>
            <a:endParaRPr lang="en-US" sz="2000" b="1" u="sng" dirty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b="1" i="1" dirty="0">
              <a:solidFill>
                <a:srgbClr val="6A6A6A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sz="1400" dirty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/>
            <a:endParaRPr lang="en-US" sz="2000" dirty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925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99A8B4F-0FED-46C0-9186-5A8E116D8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A6861EE-7660-46C9-80BD-173B8F745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365" y="802955"/>
            <a:ext cx="6318649" cy="145405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221C4D"/>
                </a:solidFill>
                <a:latin typeface="+mn-lt"/>
              </a:rPr>
              <a:t>4. Public Safety Partners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12" y="1529980"/>
            <a:ext cx="4650524" cy="2440736"/>
          </a:xfrm>
        </p:spPr>
        <p:txBody>
          <a:bodyPr anchor="ctr">
            <a:normAutofit/>
          </a:bodyPr>
          <a:lstStyle/>
          <a:p>
            <a:pPr marL="914400" lvl="1" indent="-457200">
              <a:buFont typeface="+mj-lt"/>
              <a:buAutoNum type="alphaLcPeriod"/>
            </a:pPr>
            <a:r>
              <a:rPr lang="en-US" sz="2000" dirty="0">
                <a:solidFill>
                  <a:srgbClr val="221C4D"/>
                </a:solidFill>
              </a:rPr>
              <a:t>LBPD South Division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000" dirty="0">
                <a:solidFill>
                  <a:srgbClr val="221C4D"/>
                </a:solidFill>
              </a:rPr>
              <a:t>Department of Public Works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000" dirty="0">
                <a:solidFill>
                  <a:srgbClr val="221C4D"/>
                </a:solidFill>
              </a:rPr>
              <a:t>Department of Health and Human Services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000" dirty="0">
                <a:solidFill>
                  <a:srgbClr val="221C4D"/>
                </a:solidFill>
              </a:rPr>
              <a:t>Long Beach City Prosecutor</a:t>
            </a:r>
          </a:p>
          <a:p>
            <a:endParaRPr lang="en-US" sz="2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8A69B74-22E3-47CC-823F-18BE7930C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636" y="2960687"/>
            <a:ext cx="2668748" cy="2668748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 71">
            <a:extLst>
              <a:ext uri="{FF2B5EF4-FFF2-40B4-BE49-F238E27FC236}">
                <a16:creationId xmlns:a16="http://schemas.microsoft.com/office/drawing/2014/main" id="{1778637B-5DB8-4A75-B2E6-FC2B1BB9A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014" y="2"/>
            <a:ext cx="4034987" cy="3428147"/>
          </a:xfrm>
          <a:custGeom>
            <a:avLst/>
            <a:gdLst>
              <a:gd name="connsiteX0" fmla="*/ 350825 w 4034987"/>
              <a:gd name="connsiteY0" fmla="*/ 0 h 3428147"/>
              <a:gd name="connsiteX1" fmla="*/ 4034987 w 4034987"/>
              <a:gd name="connsiteY1" fmla="*/ 0 h 3428147"/>
              <a:gd name="connsiteX2" fmla="*/ 4034987 w 4034987"/>
              <a:gd name="connsiteY2" fmla="*/ 2505205 h 3428147"/>
              <a:gd name="connsiteX3" fmla="*/ 3951822 w 4034987"/>
              <a:gd name="connsiteY3" fmla="*/ 2616420 h 3428147"/>
              <a:gd name="connsiteX4" fmla="*/ 2230590 w 4034987"/>
              <a:gd name="connsiteY4" fmla="*/ 3428147 h 3428147"/>
              <a:gd name="connsiteX5" fmla="*/ 0 w 4034987"/>
              <a:gd name="connsiteY5" fmla="*/ 1197557 h 3428147"/>
              <a:gd name="connsiteX6" fmla="*/ 269220 w 4034987"/>
              <a:gd name="connsiteY6" fmla="*/ 134326 h 342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987" h="3428147">
                <a:moveTo>
                  <a:pt x="350825" y="0"/>
                </a:moveTo>
                <a:lnTo>
                  <a:pt x="4034987" y="0"/>
                </a:lnTo>
                <a:lnTo>
                  <a:pt x="4034987" y="2505205"/>
                </a:lnTo>
                <a:lnTo>
                  <a:pt x="3951822" y="2616420"/>
                </a:lnTo>
                <a:cubicBezTo>
                  <a:pt x="3542699" y="3112162"/>
                  <a:pt x="2923546" y="3428147"/>
                  <a:pt x="2230590" y="3428147"/>
                </a:cubicBezTo>
                <a:cubicBezTo>
                  <a:pt x="998669" y="3428147"/>
                  <a:pt x="0" y="2429478"/>
                  <a:pt x="0" y="1197557"/>
                </a:cubicBezTo>
                <a:cubicBezTo>
                  <a:pt x="0" y="812582"/>
                  <a:pt x="97526" y="450385"/>
                  <a:pt x="269220" y="13432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2931A5-F7E3-4A15-945B-2E9045114D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910" y="3478741"/>
            <a:ext cx="1606964" cy="1606964"/>
          </a:xfrm>
          <a:prstGeom prst="rect">
            <a:avLst/>
          </a:prstGeom>
        </p:spPr>
      </p:pic>
      <p:sp>
        <p:nvSpPr>
          <p:cNvPr id="25" name="Freeform 75">
            <a:extLst>
              <a:ext uri="{FF2B5EF4-FFF2-40B4-BE49-F238E27FC236}">
                <a16:creationId xmlns:a16="http://schemas.microsoft.com/office/drawing/2014/main" id="{0035A30C-45F3-4EFB-B2E8-6E2A11843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9131" y="4258570"/>
            <a:ext cx="3132869" cy="2599430"/>
          </a:xfrm>
          <a:custGeom>
            <a:avLst/>
            <a:gdLst>
              <a:gd name="connsiteX0" fmla="*/ 1612418 w 3061881"/>
              <a:gd name="connsiteY0" fmla="*/ 0 h 2540529"/>
              <a:gd name="connsiteX1" fmla="*/ 3030226 w 3061881"/>
              <a:gd name="connsiteY1" fmla="*/ 843844 h 2540529"/>
              <a:gd name="connsiteX2" fmla="*/ 3061881 w 3061881"/>
              <a:gd name="connsiteY2" fmla="*/ 909556 h 2540529"/>
              <a:gd name="connsiteX3" fmla="*/ 3061881 w 3061881"/>
              <a:gd name="connsiteY3" fmla="*/ 2315281 h 2540529"/>
              <a:gd name="connsiteX4" fmla="*/ 3030226 w 3061881"/>
              <a:gd name="connsiteY4" fmla="*/ 2380992 h 2540529"/>
              <a:gd name="connsiteX5" fmla="*/ 2949460 w 3061881"/>
              <a:gd name="connsiteY5" fmla="*/ 2513937 h 2540529"/>
              <a:gd name="connsiteX6" fmla="*/ 2929575 w 3061881"/>
              <a:gd name="connsiteY6" fmla="*/ 2540529 h 2540529"/>
              <a:gd name="connsiteX7" fmla="*/ 295261 w 3061881"/>
              <a:gd name="connsiteY7" fmla="*/ 2540529 h 2540529"/>
              <a:gd name="connsiteX8" fmla="*/ 275376 w 3061881"/>
              <a:gd name="connsiteY8" fmla="*/ 2513937 h 2540529"/>
              <a:gd name="connsiteX9" fmla="*/ 0 w 3061881"/>
              <a:gd name="connsiteY9" fmla="*/ 1612418 h 2540529"/>
              <a:gd name="connsiteX10" fmla="*/ 1612418 w 3061881"/>
              <a:gd name="connsiteY10" fmla="*/ 0 h 25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1881" h="2540529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1881" y="909556"/>
                </a:lnTo>
                <a:lnTo>
                  <a:pt x="3061881" y="2315281"/>
                </a:lnTo>
                <a:lnTo>
                  <a:pt x="3030226" y="2380992"/>
                </a:lnTo>
                <a:cubicBezTo>
                  <a:pt x="3005404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A picture containing ware, photo, sitting, large&#10;&#10;Description automatically generated">
            <a:extLst>
              <a:ext uri="{FF2B5EF4-FFF2-40B4-BE49-F238E27FC236}">
                <a16:creationId xmlns:a16="http://schemas.microsoft.com/office/drawing/2014/main" id="{8112016B-B1BB-477E-9903-3B4251A964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384" y="-143645"/>
            <a:ext cx="3001294" cy="3001294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68AB0B20-FAF4-4BF0-9A3F-6F92B7E4EE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070" y="4883283"/>
            <a:ext cx="1752457" cy="175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879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205740" y="-195801"/>
            <a:ext cx="12618720" cy="7246620"/>
          </a:xfrm>
          <a:prstGeom prst="rect">
            <a:avLst/>
          </a:prstGeom>
          <a:gradFill flip="none" rotWithShape="1">
            <a:gsLst>
              <a:gs pos="99115">
                <a:srgbClr val="FDB917"/>
              </a:gs>
              <a:gs pos="16000">
                <a:srgbClr val="201B4C"/>
              </a:gs>
              <a:gs pos="77000">
                <a:srgbClr val="D34E48"/>
              </a:gs>
              <a:gs pos="92000">
                <a:srgbClr val="F47721"/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815" y="-1371600"/>
            <a:ext cx="7623811" cy="9133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41" y="5903241"/>
            <a:ext cx="1895621" cy="5556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2BA6EE-C538-4B26-846C-53BE9999CEDF}"/>
              </a:ext>
            </a:extLst>
          </p:cNvPr>
          <p:cNvSpPr txBox="1"/>
          <p:nvPr/>
        </p:nvSpPr>
        <p:spPr>
          <a:xfrm>
            <a:off x="870234" y="1057191"/>
            <a:ext cx="885742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kern="0" dirty="0">
                <a:solidFill>
                  <a:prstClr val="white"/>
                </a:solidFill>
                <a:latin typeface="Gill Sans MT" panose="020B0502020104020203" pitchFamily="34" charset="0"/>
                <a:cs typeface="Gill Sans MT"/>
              </a:rPr>
              <a:t>5</a:t>
            </a:r>
            <a:r>
              <a:rPr kumimoji="0" lang="en-US" sz="48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cs typeface="Gill Sans MT"/>
              </a:rPr>
              <a:t>. Staff Report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  <a:cs typeface="Gill Sans MT"/>
            </a:endParaRP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  <a:cs typeface="Gill Sans MT"/>
            </a:endParaRP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kern="0" dirty="0">
                <a:solidFill>
                  <a:prstClr val="white"/>
                </a:solidFill>
                <a:latin typeface="Gill Sans MT" panose="020B0502020104020203" pitchFamily="34" charset="0"/>
                <a:cs typeface="Gill Sans MT"/>
              </a:rPr>
              <a:t>Juan Torres</a:t>
            </a:r>
            <a:endParaRPr kumimoji="0" lang="en-US" sz="3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  <a:cs typeface="Gill Sans MT"/>
            </a:endParaRP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kern="0" dirty="0">
                <a:solidFill>
                  <a:prstClr val="white"/>
                </a:solidFill>
                <a:latin typeface="Gill Sans MT" panose="020B0502020104020203" pitchFamily="34" charset="0"/>
                <a:cs typeface="Gill Sans MT"/>
              </a:rPr>
              <a:t>Operations Manager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891934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B Theme_Cover">
  <a:themeElements>
    <a:clrScheme name="City of Long Beach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26194"/>
      </a:accent1>
      <a:accent2>
        <a:srgbClr val="00C4E0"/>
      </a:accent2>
      <a:accent3>
        <a:srgbClr val="02ADED"/>
      </a:accent3>
      <a:accent4>
        <a:srgbClr val="626365"/>
      </a:accent4>
      <a:accent5>
        <a:srgbClr val="939598"/>
      </a:accent5>
      <a:accent6>
        <a:srgbClr val="0083B5"/>
      </a:accent6>
      <a:hlink>
        <a:srgbClr val="09324C"/>
      </a:hlink>
      <a:folHlink>
        <a:srgbClr val="FF675D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B Theme">
  <a:themeElements>
    <a:clrScheme name="Long Beach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26194"/>
      </a:accent1>
      <a:accent2>
        <a:srgbClr val="00C4E0"/>
      </a:accent2>
      <a:accent3>
        <a:srgbClr val="02ADED"/>
      </a:accent3>
      <a:accent4>
        <a:srgbClr val="626365"/>
      </a:accent4>
      <a:accent5>
        <a:srgbClr val="939598"/>
      </a:accent5>
      <a:accent6>
        <a:srgbClr val="0083B5"/>
      </a:accent6>
      <a:hlink>
        <a:srgbClr val="09324C"/>
      </a:hlink>
      <a:folHlink>
        <a:srgbClr val="FF675D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26733</TotalTime>
  <Words>255</Words>
  <Application>Microsoft Office PowerPoint</Application>
  <PresentationFormat>Widescreen</PresentationFormat>
  <Paragraphs>77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Gill Sans MT</vt:lpstr>
      <vt:lpstr>Open Sans</vt:lpstr>
      <vt:lpstr>Raleway</vt:lpstr>
      <vt:lpstr>Times New Roman</vt:lpstr>
      <vt:lpstr>Office Theme</vt:lpstr>
      <vt:lpstr>LB Theme_Cover</vt:lpstr>
      <vt:lpstr>LB Theme</vt:lpstr>
      <vt:lpstr>PowerPoint Presentation</vt:lpstr>
      <vt:lpstr>1. Roll Call </vt:lpstr>
      <vt:lpstr>2. Minutes</vt:lpstr>
      <vt:lpstr>PowerPoint Presentation</vt:lpstr>
      <vt:lpstr>PowerPoint Presentation</vt:lpstr>
      <vt:lpstr>PowerPoint Presentation</vt:lpstr>
      <vt:lpstr>PowerPoint Presentation</vt:lpstr>
      <vt:lpstr>4. Public Safety Partners Update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Broc Coward</dc:creator>
  <cp:lastModifiedBy>Stew Stephens</cp:lastModifiedBy>
  <cp:revision>180</cp:revision>
  <cp:lastPrinted>2024-04-24T23:18:54Z</cp:lastPrinted>
  <dcterms:created xsi:type="dcterms:W3CDTF">2021-01-26T20:07:57Z</dcterms:created>
  <dcterms:modified xsi:type="dcterms:W3CDTF">2024-04-24T23:18:59Z</dcterms:modified>
</cp:coreProperties>
</file>